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6858000" cx="12192000"/>
  <p:notesSz cx="6858000" cy="9144000"/>
  <p:embeddedFontLst>
    <p:embeddedFont>
      <p:font typeface="Arial Narrow"/>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hCcS3MuvbRm9x1m/iErvBbsP/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61C1CE-0FB7-4CB4-9579-A0C4ADBB7481}">
  <a:tblStyle styleId="{5E61C1CE-0FB7-4CB4-9579-A0C4ADBB748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ArialNarrow-bold.fntdata"/><Relationship Id="rId47" Type="http://schemas.openxmlformats.org/officeDocument/2006/relationships/font" Target="fonts/ArialNarrow-regular.fntdata"/><Relationship Id="rId49" Type="http://schemas.openxmlformats.org/officeDocument/2006/relationships/font" Target="fonts/ArialNarrow-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customschemas.google.com/relationships/presentationmetadata" Target="metadata"/><Relationship Id="rId50" Type="http://schemas.openxmlformats.org/officeDocument/2006/relationships/font" Target="fonts/ArialNarrow-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984e6a1bf_0_0:notes"/>
          <p:cNvSpPr txBox="1"/>
          <p:nvPr>
            <p:ph idx="1" type="body"/>
          </p:nvPr>
        </p:nvSpPr>
        <p:spPr>
          <a:xfrm>
            <a:off x="701040" y="4725670"/>
            <a:ext cx="5608200" cy="3873600"/>
          </a:xfrm>
          <a:prstGeom prst="rect">
            <a:avLst/>
          </a:prstGeom>
          <a:noFill/>
          <a:ln>
            <a:noFill/>
          </a:ln>
        </p:spPr>
        <p:txBody>
          <a:bodyPr anchorCtr="0" anchor="t" bIns="93150" lIns="93150" spcFirstLastPara="1" rIns="93150" wrap="square" tIns="931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Narrow"/>
              <a:ea typeface="Arial Narrow"/>
              <a:cs typeface="Arial Narrow"/>
              <a:sym typeface="Arial Narrow"/>
            </a:endParaRPr>
          </a:p>
        </p:txBody>
      </p:sp>
      <p:sp>
        <p:nvSpPr>
          <p:cNvPr id="235" name="Google Shape;235;g34984e6a1bf_0_0:notes"/>
          <p:cNvSpPr/>
          <p:nvPr>
            <p:ph idx="2" type="sldImg"/>
          </p:nvPr>
        </p:nvSpPr>
        <p:spPr>
          <a:xfrm>
            <a:off x="-212725" y="387350"/>
            <a:ext cx="7435800" cy="418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4984e6a1bf_0_3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34984e6a1bf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4984e6a1bf_0_3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34984e6a1bf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4984e6a1bf_0_39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34984e6a1bf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34984e6a1bf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4984e6a1bf_0_40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4984e6a1bf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34984e6a1bf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4984e6a1bf_0_6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4984e6a1bf_0_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www.noaa.gov/fisheries" TargetMode="External"/><Relationship Id="rId13" Type="http://schemas.openxmlformats.org/officeDocument/2006/relationships/image" Target="../media/image6.png"/><Relationship Id="rId12" Type="http://schemas.openxmlformats.org/officeDocument/2006/relationships/hyperlink" Target="http://www.noaa.gov/oceans-coasts" TargetMode="External"/><Relationship Id="rId1" Type="http://schemas.openxmlformats.org/officeDocument/2006/relationships/slideMaster" Target="../slideMasters/slideMaster1.xml"/><Relationship Id="rId2" Type="http://schemas.openxmlformats.org/officeDocument/2006/relationships/hyperlink" Target="http://www.noaa.gov/" TargetMode="External"/><Relationship Id="rId3" Type="http://schemas.openxmlformats.org/officeDocument/2006/relationships/image" Target="../media/image3.png"/><Relationship Id="rId4" Type="http://schemas.openxmlformats.org/officeDocument/2006/relationships/hyperlink" Target="http://www.noaa.gov/marine-aviation" TargetMode="External"/><Relationship Id="rId9" Type="http://schemas.openxmlformats.org/officeDocument/2006/relationships/image" Target="../media/image4.png"/><Relationship Id="rId15" Type="http://schemas.openxmlformats.org/officeDocument/2006/relationships/image" Target="../media/image7.png"/><Relationship Id="rId14" Type="http://schemas.openxmlformats.org/officeDocument/2006/relationships/hyperlink" Target="http://www.noaa.gov/weather" TargetMode="External"/><Relationship Id="rId5" Type="http://schemas.openxmlformats.org/officeDocument/2006/relationships/image" Target="../media/image5.png"/><Relationship Id="rId6" Type="http://schemas.openxmlformats.org/officeDocument/2006/relationships/hyperlink" Target="http://www.noaa.gov/research" TargetMode="External"/><Relationship Id="rId7" Type="http://schemas.openxmlformats.org/officeDocument/2006/relationships/image" Target="../media/image1.png"/><Relationship Id="rId8" Type="http://schemas.openxmlformats.org/officeDocument/2006/relationships/hyperlink" Target="http://www.noaa.gov/satellites"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www.noaa.gov/fisheries" TargetMode="External"/><Relationship Id="rId13" Type="http://schemas.openxmlformats.org/officeDocument/2006/relationships/image" Target="../media/image6.png"/><Relationship Id="rId12" Type="http://schemas.openxmlformats.org/officeDocument/2006/relationships/hyperlink" Target="http://www.noaa.gov/oceans-coasts" TargetMode="External"/><Relationship Id="rId1" Type="http://schemas.openxmlformats.org/officeDocument/2006/relationships/slideMaster" Target="../slideMasters/slideMaster2.xml"/><Relationship Id="rId2" Type="http://schemas.openxmlformats.org/officeDocument/2006/relationships/hyperlink" Target="http://www.noaa.gov/" TargetMode="External"/><Relationship Id="rId3" Type="http://schemas.openxmlformats.org/officeDocument/2006/relationships/image" Target="../media/image3.png"/><Relationship Id="rId4" Type="http://schemas.openxmlformats.org/officeDocument/2006/relationships/hyperlink" Target="http://www.noaa.gov/marine-aviation" TargetMode="External"/><Relationship Id="rId9" Type="http://schemas.openxmlformats.org/officeDocument/2006/relationships/image" Target="../media/image4.png"/><Relationship Id="rId15" Type="http://schemas.openxmlformats.org/officeDocument/2006/relationships/image" Target="../media/image7.png"/><Relationship Id="rId14" Type="http://schemas.openxmlformats.org/officeDocument/2006/relationships/hyperlink" Target="http://www.noaa.gov/weather" TargetMode="External"/><Relationship Id="rId5" Type="http://schemas.openxmlformats.org/officeDocument/2006/relationships/image" Target="../media/image5.png"/><Relationship Id="rId6" Type="http://schemas.openxmlformats.org/officeDocument/2006/relationships/hyperlink" Target="http://www.noaa.gov/research" TargetMode="External"/><Relationship Id="rId7" Type="http://schemas.openxmlformats.org/officeDocument/2006/relationships/image" Target="../media/image1.png"/><Relationship Id="rId8" Type="http://schemas.openxmlformats.org/officeDocument/2006/relationships/hyperlink" Target="http://www.noaa.gov/satellites"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5" name="Shape 15"/>
        <p:cNvGrpSpPr/>
        <p:nvPr/>
      </p:nvGrpSpPr>
      <p:grpSpPr>
        <a:xfrm>
          <a:off x="0" y="0"/>
          <a:ext cx="0" cy="0"/>
          <a:chOff x="0" y="0"/>
          <a:chExt cx="0" cy="0"/>
        </a:xfrm>
      </p:grpSpPr>
      <p:sp>
        <p:nvSpPr>
          <p:cNvPr id="16" name="Google Shape;16;p50"/>
          <p:cNvSpPr/>
          <p:nvPr/>
        </p:nvSpPr>
        <p:spPr>
          <a:xfrm>
            <a:off x="547747" y="0"/>
            <a:ext cx="11641200" cy="4267200"/>
          </a:xfrm>
          <a:prstGeom prst="rect">
            <a:avLst/>
          </a:prstGeom>
          <a:solidFill>
            <a:srgbClr val="0070C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sp>
        <p:nvSpPr>
          <p:cNvPr id="17" name="Google Shape;17;p50"/>
          <p:cNvSpPr/>
          <p:nvPr>
            <p:ph idx="2" type="pic"/>
          </p:nvPr>
        </p:nvSpPr>
        <p:spPr>
          <a:xfrm>
            <a:off x="550101" y="4267200"/>
            <a:ext cx="11638800" cy="2590800"/>
          </a:xfrm>
          <a:prstGeom prst="rect">
            <a:avLst/>
          </a:prstGeom>
          <a:solidFill>
            <a:srgbClr val="F2F2F2"/>
          </a:solidFill>
          <a:ln>
            <a:noFill/>
          </a:ln>
        </p:spPr>
      </p:sp>
      <p:sp>
        <p:nvSpPr>
          <p:cNvPr id="18" name="Google Shape;18;p50"/>
          <p:cNvSpPr txBox="1"/>
          <p:nvPr>
            <p:ph idx="1" type="body"/>
          </p:nvPr>
        </p:nvSpPr>
        <p:spPr>
          <a:xfrm>
            <a:off x="1040445" y="2590799"/>
            <a:ext cx="1828800" cy="9600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80"/>
              </a:spcBef>
              <a:spcAft>
                <a:spcPts val="0"/>
              </a:spcAft>
              <a:buClr>
                <a:srgbClr val="D6F5FF"/>
              </a:buClr>
              <a:buSzPts val="1800"/>
              <a:buFont typeface="Arial"/>
              <a:buNone/>
              <a:defRPr b="1" i="0" sz="2400" u="none" cap="none" strike="noStrike">
                <a:solidFill>
                  <a:srgbClr val="D6F5FF"/>
                </a:solidFill>
                <a:latin typeface="Arial Narrow"/>
                <a:ea typeface="Arial Narrow"/>
                <a:cs typeface="Arial Narrow"/>
                <a:sym typeface="Arial Narrow"/>
              </a:defRPr>
            </a:lvl1pPr>
            <a:lvl2pPr indent="-228600" lvl="1" marL="9144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2pPr>
            <a:lvl3pPr indent="-228600" lvl="2" marL="13716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3pPr>
            <a:lvl4pPr indent="-228600" lvl="3" marL="18288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4pPr>
            <a:lvl5pPr indent="-228600" lvl="4" marL="22860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9" name="Google Shape;19;p50"/>
          <p:cNvSpPr txBox="1"/>
          <p:nvPr>
            <p:ph idx="3" type="body"/>
          </p:nvPr>
        </p:nvSpPr>
        <p:spPr>
          <a:xfrm>
            <a:off x="1040445" y="3733800"/>
            <a:ext cx="1727200" cy="2688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27"/>
              </a:spcBef>
              <a:spcAft>
                <a:spcPts val="0"/>
              </a:spcAft>
              <a:buClr>
                <a:srgbClr val="D6F5FF"/>
              </a:buClr>
              <a:buSzPts val="1600"/>
              <a:buFont typeface="Arial"/>
              <a:buNone/>
              <a:defRPr b="0" i="0" sz="2133" u="none" cap="none" strike="noStrike">
                <a:solidFill>
                  <a:srgbClr val="D6F5FF"/>
                </a:solidFill>
                <a:latin typeface="Arial Narrow"/>
                <a:ea typeface="Arial Narrow"/>
                <a:cs typeface="Arial Narrow"/>
                <a:sym typeface="Arial Narrow"/>
              </a:defRPr>
            </a:lvl1pPr>
            <a:lvl2pPr indent="-228600" lvl="1" marL="9144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2pPr>
            <a:lvl3pPr indent="-228600" lvl="2" marL="13716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3pPr>
            <a:lvl4pPr indent="-228600" lvl="3" marL="18288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4pPr>
            <a:lvl5pPr indent="-228600" lvl="4" marL="22860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20" name="Google Shape;20;p50"/>
          <p:cNvSpPr txBox="1"/>
          <p:nvPr>
            <p:ph idx="4" type="body"/>
          </p:nvPr>
        </p:nvSpPr>
        <p:spPr>
          <a:xfrm>
            <a:off x="3352800" y="768745"/>
            <a:ext cx="8128000" cy="13588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1173"/>
              </a:spcBef>
              <a:spcAft>
                <a:spcPts val="0"/>
              </a:spcAft>
              <a:buClr>
                <a:schemeClr val="lt1"/>
              </a:buClr>
              <a:buSzPts val="4400"/>
              <a:buFont typeface="Arial"/>
              <a:buNone/>
              <a:defRPr b="1" i="0" sz="5867" u="none" cap="none" strike="noStrike">
                <a:solidFill>
                  <a:schemeClr val="lt1"/>
                </a:solidFill>
                <a:latin typeface="Arial"/>
                <a:ea typeface="Arial"/>
                <a:cs typeface="Arial"/>
                <a:sym typeface="Arial"/>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21" name="Google Shape;21;p50"/>
          <p:cNvSpPr txBox="1"/>
          <p:nvPr>
            <p:ph idx="5" type="body"/>
          </p:nvPr>
        </p:nvSpPr>
        <p:spPr>
          <a:xfrm>
            <a:off x="3353383" y="2262187"/>
            <a:ext cx="8123200" cy="9380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747"/>
              </a:spcBef>
              <a:spcAft>
                <a:spcPts val="0"/>
              </a:spcAft>
              <a:buClr>
                <a:srgbClr val="C4EDFF"/>
              </a:buClr>
              <a:buSzPts val="2800"/>
              <a:buFont typeface="Arial"/>
              <a:buNone/>
              <a:defRPr b="0" i="0" sz="3733"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22" name="Google Shape;22;p50"/>
          <p:cNvSpPr txBox="1"/>
          <p:nvPr>
            <p:ph idx="6" type="body"/>
          </p:nvPr>
        </p:nvSpPr>
        <p:spPr>
          <a:xfrm>
            <a:off x="3352800" y="3311237"/>
            <a:ext cx="8128000" cy="6928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80"/>
              </a:spcBef>
              <a:spcAft>
                <a:spcPts val="0"/>
              </a:spcAft>
              <a:buClr>
                <a:srgbClr val="C4EDFF"/>
              </a:buClr>
              <a:buSzPts val="1800"/>
              <a:buFont typeface="Arial"/>
              <a:buNone/>
              <a:defRPr b="0" i="0" sz="24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cxnSp>
        <p:nvCxnSpPr>
          <p:cNvPr id="23" name="Google Shape;23;p50"/>
          <p:cNvCxnSpPr/>
          <p:nvPr/>
        </p:nvCxnSpPr>
        <p:spPr>
          <a:xfrm>
            <a:off x="3047999" y="609600"/>
            <a:ext cx="0" cy="3473200"/>
          </a:xfrm>
          <a:prstGeom prst="straightConnector1">
            <a:avLst/>
          </a:prstGeom>
          <a:noFill/>
          <a:ln cap="flat" cmpd="sng" w="12700">
            <a:solidFill>
              <a:srgbClr val="3FAFFF"/>
            </a:solidFill>
            <a:prstDash val="solid"/>
            <a:round/>
            <a:headEnd len="sm" w="sm" type="none"/>
            <a:tailEnd len="sm" w="sm" type="none"/>
          </a:ln>
        </p:spPr>
      </p:cxnSp>
      <p:pic>
        <p:nvPicPr>
          <p:cNvPr id="24" name="Google Shape;24;p50">
            <a:hlinkClick r:id="rId2"/>
          </p:cNvPr>
          <p:cNvPicPr preferRelativeResize="0"/>
          <p:nvPr/>
        </p:nvPicPr>
        <p:blipFill rotWithShape="1">
          <a:blip r:embed="rId3">
            <a:alphaModFix/>
          </a:blip>
          <a:srcRect b="0" l="0" r="0" t="0"/>
          <a:stretch/>
        </p:blipFill>
        <p:spPr>
          <a:xfrm>
            <a:off x="711200" y="533400"/>
            <a:ext cx="1762136" cy="2133912"/>
          </a:xfrm>
          <a:prstGeom prst="rect">
            <a:avLst/>
          </a:prstGeom>
          <a:noFill/>
          <a:ln>
            <a:noFill/>
          </a:ln>
        </p:spPr>
      </p:pic>
      <p:grpSp>
        <p:nvGrpSpPr>
          <p:cNvPr id="25" name="Google Shape;25;p50"/>
          <p:cNvGrpSpPr/>
          <p:nvPr/>
        </p:nvGrpSpPr>
        <p:grpSpPr>
          <a:xfrm>
            <a:off x="-40517" y="-3048"/>
            <a:ext cx="629920" cy="6861048"/>
            <a:chOff x="-15240" y="-3048"/>
            <a:chExt cx="472440" cy="6861048"/>
          </a:xfrm>
        </p:grpSpPr>
        <p:sp>
          <p:nvSpPr>
            <p:cNvPr id="26" name="Google Shape;26;p50"/>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sp>
          <p:nvSpPr>
            <p:cNvPr id="27" name="Google Shape;27;p50"/>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8" name="Google Shape;28;p50">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29" name="Google Shape;29;p50">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30" name="Google Shape;30;p50">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31" name="Google Shape;31;p50">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32" name="Google Shape;32;p50">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33" name="Google Shape;33;p50">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34" name="Google Shape;34;p50"/>
            <p:cNvGrpSpPr/>
            <p:nvPr/>
          </p:nvGrpSpPr>
          <p:grpSpPr>
            <a:xfrm>
              <a:off x="15148" y="0"/>
              <a:ext cx="420600" cy="6858000"/>
              <a:chOff x="15148" y="0"/>
              <a:chExt cx="420600" cy="6858000"/>
            </a:xfrm>
          </p:grpSpPr>
          <p:grpSp>
            <p:nvGrpSpPr>
              <p:cNvPr id="35" name="Google Shape;35;p50"/>
              <p:cNvGrpSpPr/>
              <p:nvPr/>
            </p:nvGrpSpPr>
            <p:grpSpPr>
              <a:xfrm>
                <a:off x="15148" y="1066800"/>
                <a:ext cx="420600" cy="5334000"/>
                <a:chOff x="15148" y="1066800"/>
                <a:chExt cx="420600" cy="5334000"/>
              </a:xfrm>
            </p:grpSpPr>
            <p:cxnSp>
              <p:nvCxnSpPr>
                <p:cNvPr id="36" name="Google Shape;36;p50"/>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7" name="Google Shape;37;p50"/>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 name="Google Shape;38;p50"/>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 name="Google Shape;39;p50"/>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0" name="Google Shape;40;p50"/>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1" name="Google Shape;41;p50"/>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42" name="Google Shape;42;p50"/>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6" name="Google Shape;96;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 name="Google Shape;97;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60"/>
          <p:cNvSpPr/>
          <p:nvPr>
            <p:ph idx="2" type="pic"/>
          </p:nvPr>
        </p:nvSpPr>
        <p:spPr>
          <a:xfrm>
            <a:off x="5183188" y="987425"/>
            <a:ext cx="6172200" cy="4873625"/>
          </a:xfrm>
          <a:prstGeom prst="rect">
            <a:avLst/>
          </a:prstGeom>
          <a:noFill/>
          <a:ln>
            <a:noFill/>
          </a:ln>
        </p:spPr>
      </p:sp>
      <p:sp>
        <p:nvSpPr>
          <p:cNvPr id="103" name="Google Shape;103;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 name="Google Shape;104;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25" name="Shape 125"/>
        <p:cNvGrpSpPr/>
        <p:nvPr/>
      </p:nvGrpSpPr>
      <p:grpSpPr>
        <a:xfrm>
          <a:off x="0" y="0"/>
          <a:ext cx="0" cy="0"/>
          <a:chOff x="0" y="0"/>
          <a:chExt cx="0" cy="0"/>
        </a:xfrm>
      </p:grpSpPr>
      <p:sp>
        <p:nvSpPr>
          <p:cNvPr id="126" name="Google Shape;126;g34984e6a1bf_0_662"/>
          <p:cNvSpPr/>
          <p:nvPr/>
        </p:nvSpPr>
        <p:spPr>
          <a:xfrm>
            <a:off x="547747" y="0"/>
            <a:ext cx="11641200" cy="4267200"/>
          </a:xfrm>
          <a:prstGeom prst="rect">
            <a:avLst/>
          </a:prstGeom>
          <a:solidFill>
            <a:srgbClr val="0070C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sp>
        <p:nvSpPr>
          <p:cNvPr id="127" name="Google Shape;127;g34984e6a1bf_0_662"/>
          <p:cNvSpPr/>
          <p:nvPr>
            <p:ph idx="2" type="pic"/>
          </p:nvPr>
        </p:nvSpPr>
        <p:spPr>
          <a:xfrm>
            <a:off x="550101" y="4267200"/>
            <a:ext cx="11638800" cy="2590800"/>
          </a:xfrm>
          <a:prstGeom prst="rect">
            <a:avLst/>
          </a:prstGeom>
          <a:solidFill>
            <a:srgbClr val="F2F2F2"/>
          </a:solidFill>
          <a:ln>
            <a:noFill/>
          </a:ln>
        </p:spPr>
      </p:sp>
      <p:sp>
        <p:nvSpPr>
          <p:cNvPr id="128" name="Google Shape;128;g34984e6a1bf_0_662"/>
          <p:cNvSpPr txBox="1"/>
          <p:nvPr>
            <p:ph idx="1" type="body"/>
          </p:nvPr>
        </p:nvSpPr>
        <p:spPr>
          <a:xfrm>
            <a:off x="1040445" y="2590799"/>
            <a:ext cx="1828800" cy="9600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80"/>
              </a:spcBef>
              <a:spcAft>
                <a:spcPts val="0"/>
              </a:spcAft>
              <a:buClr>
                <a:srgbClr val="D6F5FF"/>
              </a:buClr>
              <a:buSzPts val="1800"/>
              <a:buFont typeface="Arial"/>
              <a:buNone/>
              <a:defRPr b="1" i="0" sz="2400" u="none" cap="none" strike="noStrike">
                <a:solidFill>
                  <a:srgbClr val="D6F5FF"/>
                </a:solidFill>
                <a:latin typeface="Arial Narrow"/>
                <a:ea typeface="Arial Narrow"/>
                <a:cs typeface="Arial Narrow"/>
                <a:sym typeface="Arial Narrow"/>
              </a:defRPr>
            </a:lvl1pPr>
            <a:lvl2pPr indent="-228600" lvl="1" marL="9144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2pPr>
            <a:lvl3pPr indent="-228600" lvl="2" marL="13716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3pPr>
            <a:lvl4pPr indent="-228600" lvl="3" marL="18288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4pPr>
            <a:lvl5pPr indent="-228600" lvl="4" marL="22860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29" name="Google Shape;129;g34984e6a1bf_0_662"/>
          <p:cNvSpPr txBox="1"/>
          <p:nvPr>
            <p:ph idx="3" type="body"/>
          </p:nvPr>
        </p:nvSpPr>
        <p:spPr>
          <a:xfrm>
            <a:off x="1040445" y="3733800"/>
            <a:ext cx="1727100" cy="2688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27"/>
              </a:spcBef>
              <a:spcAft>
                <a:spcPts val="0"/>
              </a:spcAft>
              <a:buClr>
                <a:srgbClr val="D6F5FF"/>
              </a:buClr>
              <a:buSzPts val="1600"/>
              <a:buFont typeface="Arial"/>
              <a:buNone/>
              <a:defRPr b="0" i="0" sz="2133" u="none" cap="none" strike="noStrike">
                <a:solidFill>
                  <a:srgbClr val="D6F5FF"/>
                </a:solidFill>
                <a:latin typeface="Arial Narrow"/>
                <a:ea typeface="Arial Narrow"/>
                <a:cs typeface="Arial Narrow"/>
                <a:sym typeface="Arial Narrow"/>
              </a:defRPr>
            </a:lvl1pPr>
            <a:lvl2pPr indent="-228600" lvl="1" marL="9144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2pPr>
            <a:lvl3pPr indent="-228600" lvl="2" marL="13716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3pPr>
            <a:lvl4pPr indent="-228600" lvl="3" marL="18288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4pPr>
            <a:lvl5pPr indent="-228600" lvl="4" marL="2286000" marR="0" algn="l">
              <a:lnSpc>
                <a:spcPct val="100000"/>
              </a:lnSpc>
              <a:spcBef>
                <a:spcPts val="480"/>
              </a:spcBef>
              <a:spcAft>
                <a:spcPts val="0"/>
              </a:spcAft>
              <a:buClr>
                <a:srgbClr val="252C31"/>
              </a:buClr>
              <a:buSzPts val="1800"/>
              <a:buFont typeface="Arial"/>
              <a:buNone/>
              <a:defRPr b="1" i="0" sz="2400" u="none" cap="none" strike="noStrike">
                <a:solidFill>
                  <a:srgbClr val="252C31"/>
                </a:solidFill>
                <a:latin typeface="Arial Narrow"/>
                <a:ea typeface="Arial Narrow"/>
                <a:cs typeface="Arial Narrow"/>
                <a:sym typeface="Arial Narrow"/>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30" name="Google Shape;130;g34984e6a1bf_0_662"/>
          <p:cNvSpPr txBox="1"/>
          <p:nvPr>
            <p:ph idx="4" type="body"/>
          </p:nvPr>
        </p:nvSpPr>
        <p:spPr>
          <a:xfrm>
            <a:off x="3352800" y="768745"/>
            <a:ext cx="8127900" cy="13587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1173"/>
              </a:spcBef>
              <a:spcAft>
                <a:spcPts val="0"/>
              </a:spcAft>
              <a:buClr>
                <a:schemeClr val="lt1"/>
              </a:buClr>
              <a:buSzPts val="4400"/>
              <a:buFont typeface="Arial"/>
              <a:buNone/>
              <a:defRPr b="1" i="0" sz="5867" u="none" cap="none" strike="noStrike">
                <a:solidFill>
                  <a:schemeClr val="lt1"/>
                </a:solidFill>
                <a:latin typeface="Arial"/>
                <a:ea typeface="Arial"/>
                <a:cs typeface="Arial"/>
                <a:sym typeface="Arial"/>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31" name="Google Shape;131;g34984e6a1bf_0_662"/>
          <p:cNvSpPr txBox="1"/>
          <p:nvPr>
            <p:ph idx="5" type="body"/>
          </p:nvPr>
        </p:nvSpPr>
        <p:spPr>
          <a:xfrm>
            <a:off x="3353383" y="2262187"/>
            <a:ext cx="8123100" cy="9381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747"/>
              </a:spcBef>
              <a:spcAft>
                <a:spcPts val="0"/>
              </a:spcAft>
              <a:buClr>
                <a:srgbClr val="C4EDFF"/>
              </a:buClr>
              <a:buSzPts val="2800"/>
              <a:buFont typeface="Arial"/>
              <a:buNone/>
              <a:defRPr b="0" i="0" sz="3733"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32" name="Google Shape;132;g34984e6a1bf_0_662"/>
          <p:cNvSpPr txBox="1"/>
          <p:nvPr>
            <p:ph idx="6" type="body"/>
          </p:nvPr>
        </p:nvSpPr>
        <p:spPr>
          <a:xfrm>
            <a:off x="3352800" y="3311237"/>
            <a:ext cx="8127900" cy="6927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480"/>
              </a:spcBef>
              <a:spcAft>
                <a:spcPts val="0"/>
              </a:spcAft>
              <a:buClr>
                <a:srgbClr val="C4EDFF"/>
              </a:buClr>
              <a:buSzPts val="1800"/>
              <a:buFont typeface="Arial"/>
              <a:buNone/>
              <a:defRPr b="0" i="0" sz="24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747"/>
              </a:spcBef>
              <a:spcAft>
                <a:spcPts val="0"/>
              </a:spcAft>
              <a:buClr>
                <a:srgbClr val="252C31"/>
              </a:buClr>
              <a:buSzPts val="2800"/>
              <a:buFont typeface="Arial"/>
              <a:buChar char="•"/>
              <a:defRPr b="0" i="0" sz="3733" u="none" cap="none" strike="noStrike">
                <a:solidFill>
                  <a:srgbClr val="252C31"/>
                </a:solidFill>
                <a:latin typeface="Arial"/>
                <a:ea typeface="Arial"/>
                <a:cs typeface="Arial"/>
                <a:sym typeface="Arial"/>
              </a:defRPr>
            </a:lvl2pPr>
            <a:lvl3pPr indent="-381000" lvl="2" marL="1371600" marR="0" algn="l">
              <a:lnSpc>
                <a:spcPct val="100000"/>
              </a:lnSpc>
              <a:spcBef>
                <a:spcPts val="640"/>
              </a:spcBef>
              <a:spcAft>
                <a:spcPts val="0"/>
              </a:spcAft>
              <a:buClr>
                <a:srgbClr val="252C31"/>
              </a:buClr>
              <a:buSzPts val="2400"/>
              <a:buFont typeface="Arial"/>
              <a:buChar char="•"/>
              <a:defRPr b="0" i="0" sz="3200" u="none" cap="none" strike="noStrike">
                <a:solidFill>
                  <a:srgbClr val="252C31"/>
                </a:solidFill>
                <a:latin typeface="Arial"/>
                <a:ea typeface="Arial"/>
                <a:cs typeface="Arial"/>
                <a:sym typeface="Arial"/>
              </a:defRPr>
            </a:lvl3pPr>
            <a:lvl4pPr indent="-355600" lvl="3" marL="1828800" marR="0" algn="l">
              <a:lnSpc>
                <a:spcPct val="100000"/>
              </a:lnSpc>
              <a:spcBef>
                <a:spcPts val="533"/>
              </a:spcBef>
              <a:spcAft>
                <a:spcPts val="0"/>
              </a:spcAft>
              <a:buClr>
                <a:srgbClr val="252C31"/>
              </a:buClr>
              <a:buSzPts val="2000"/>
              <a:buFont typeface="Arial"/>
              <a:buChar char="•"/>
              <a:defRPr b="0" i="0" sz="2667" u="none" cap="none" strike="noStrike">
                <a:solidFill>
                  <a:srgbClr val="252C31"/>
                </a:solidFill>
                <a:latin typeface="Arial"/>
                <a:ea typeface="Arial"/>
                <a:cs typeface="Arial"/>
                <a:sym typeface="Arial"/>
              </a:defRPr>
            </a:lvl4pPr>
            <a:lvl5pPr indent="-342900" lvl="4" marL="2286000" marR="0" algn="l">
              <a:lnSpc>
                <a:spcPct val="100000"/>
              </a:lnSpc>
              <a:spcBef>
                <a:spcPts val="480"/>
              </a:spcBef>
              <a:spcAft>
                <a:spcPts val="0"/>
              </a:spcAft>
              <a:buClr>
                <a:srgbClr val="252C31"/>
              </a:buClr>
              <a:buSzPts val="1800"/>
              <a:buFont typeface="Arial"/>
              <a:buChar char="•"/>
              <a:defRPr b="0" i="0" sz="2400" u="none" cap="none" strike="noStrike">
                <a:solidFill>
                  <a:srgbClr val="252C31"/>
                </a:solidFill>
                <a:latin typeface="Arial"/>
                <a:ea typeface="Arial"/>
                <a:cs typeface="Arial"/>
                <a:sym typeface="Arial"/>
              </a:defRPr>
            </a:lvl5pPr>
            <a:lvl6pPr indent="-330200" lvl="5" marL="2743200" marR="0" algn="l">
              <a:lnSpc>
                <a:spcPct val="100000"/>
              </a:lnSpc>
              <a:spcBef>
                <a:spcPts val="427"/>
              </a:spcBef>
              <a:spcAft>
                <a:spcPts val="0"/>
              </a:spcAft>
              <a:buClr>
                <a:srgbClr val="252C31"/>
              </a:buClr>
              <a:buSzPts val="1600"/>
              <a:buFont typeface="Arial"/>
              <a:buChar char="•"/>
              <a:defRPr b="0" i="0" sz="2133" u="none" cap="none" strike="noStrike">
                <a:solidFill>
                  <a:srgbClr val="252C31"/>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cxnSp>
        <p:nvCxnSpPr>
          <p:cNvPr id="133" name="Google Shape;133;g34984e6a1bf_0_662"/>
          <p:cNvCxnSpPr/>
          <p:nvPr/>
        </p:nvCxnSpPr>
        <p:spPr>
          <a:xfrm>
            <a:off x="3047999" y="609600"/>
            <a:ext cx="0" cy="3473100"/>
          </a:xfrm>
          <a:prstGeom prst="straightConnector1">
            <a:avLst/>
          </a:prstGeom>
          <a:noFill/>
          <a:ln cap="flat" cmpd="sng" w="12700">
            <a:solidFill>
              <a:srgbClr val="3FAFFF"/>
            </a:solidFill>
            <a:prstDash val="solid"/>
            <a:round/>
            <a:headEnd len="sm" w="sm" type="none"/>
            <a:tailEnd len="sm" w="sm" type="none"/>
          </a:ln>
        </p:spPr>
      </p:cxnSp>
      <p:pic>
        <p:nvPicPr>
          <p:cNvPr id="134" name="Google Shape;134;g34984e6a1bf_0_662">
            <a:hlinkClick r:id="rId2"/>
          </p:cNvPr>
          <p:cNvPicPr preferRelativeResize="0"/>
          <p:nvPr/>
        </p:nvPicPr>
        <p:blipFill rotWithShape="1">
          <a:blip r:embed="rId3">
            <a:alphaModFix/>
          </a:blip>
          <a:srcRect b="0" l="0" r="0" t="0"/>
          <a:stretch/>
        </p:blipFill>
        <p:spPr>
          <a:xfrm>
            <a:off x="711200" y="533400"/>
            <a:ext cx="1762136" cy="2133912"/>
          </a:xfrm>
          <a:prstGeom prst="rect">
            <a:avLst/>
          </a:prstGeom>
          <a:noFill/>
          <a:ln>
            <a:noFill/>
          </a:ln>
        </p:spPr>
      </p:pic>
      <p:grpSp>
        <p:nvGrpSpPr>
          <p:cNvPr id="135" name="Google Shape;135;g34984e6a1bf_0_662"/>
          <p:cNvGrpSpPr/>
          <p:nvPr/>
        </p:nvGrpSpPr>
        <p:grpSpPr>
          <a:xfrm>
            <a:off x="-40516" y="-3048"/>
            <a:ext cx="629904" cy="6861048"/>
            <a:chOff x="-15240" y="-3048"/>
            <a:chExt cx="472440" cy="6861048"/>
          </a:xfrm>
        </p:grpSpPr>
        <p:sp>
          <p:nvSpPr>
            <p:cNvPr id="136" name="Google Shape;136;g34984e6a1bf_0_662"/>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sp>
          <p:nvSpPr>
            <p:cNvPr id="137" name="Google Shape;137;g34984e6a1bf_0_662"/>
            <p:cNvSpPr/>
            <p:nvPr/>
          </p:nvSpPr>
          <p:spPr>
            <a:xfrm>
              <a:off x="16002" y="-304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38" name="Google Shape;138;g34984e6a1bf_0_662">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139" name="Google Shape;139;g34984e6a1bf_0_662">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140" name="Google Shape;140;g34984e6a1bf_0_662">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141" name="Google Shape;141;g34984e6a1bf_0_662">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142" name="Google Shape;142;g34984e6a1bf_0_662">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143" name="Google Shape;143;g34984e6a1bf_0_662">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144" name="Google Shape;144;g34984e6a1bf_0_662"/>
            <p:cNvGrpSpPr/>
            <p:nvPr/>
          </p:nvGrpSpPr>
          <p:grpSpPr>
            <a:xfrm>
              <a:off x="15148" y="0"/>
              <a:ext cx="420600" cy="6858000"/>
              <a:chOff x="15148" y="0"/>
              <a:chExt cx="420600" cy="6858000"/>
            </a:xfrm>
          </p:grpSpPr>
          <p:grpSp>
            <p:nvGrpSpPr>
              <p:cNvPr id="145" name="Google Shape;145;g34984e6a1bf_0_662"/>
              <p:cNvGrpSpPr/>
              <p:nvPr/>
            </p:nvGrpSpPr>
            <p:grpSpPr>
              <a:xfrm>
                <a:off x="15148" y="1066800"/>
                <a:ext cx="420600" cy="5334000"/>
                <a:chOff x="15148" y="1066800"/>
                <a:chExt cx="420600" cy="5334000"/>
              </a:xfrm>
            </p:grpSpPr>
            <p:cxnSp>
              <p:nvCxnSpPr>
                <p:cNvPr id="146" name="Google Shape;146;g34984e6a1bf_0_662"/>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7" name="Google Shape;147;g34984e6a1bf_0_662"/>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8" name="Google Shape;148;g34984e6a1bf_0_662"/>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9" name="Google Shape;149;g34984e6a1bf_0_662"/>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0" name="Google Shape;150;g34984e6a1bf_0_662"/>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1" name="Google Shape;151;g34984e6a1bf_0_662"/>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52" name="Google Shape;152;g34984e6a1bf_0_662"/>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153" name="Shape 153"/>
        <p:cNvGrpSpPr/>
        <p:nvPr/>
      </p:nvGrpSpPr>
      <p:grpSpPr>
        <a:xfrm>
          <a:off x="0" y="0"/>
          <a:ext cx="0" cy="0"/>
          <a:chOff x="0" y="0"/>
          <a:chExt cx="0" cy="0"/>
        </a:xfrm>
      </p:grpSpPr>
      <p:sp>
        <p:nvSpPr>
          <p:cNvPr id="154" name="Google Shape;154;g34984e6a1bf_0_690"/>
          <p:cNvSpPr txBox="1"/>
          <p:nvPr>
            <p:ph type="title"/>
          </p:nvPr>
        </p:nvSpPr>
        <p:spPr>
          <a:xfrm>
            <a:off x="304800" y="272595"/>
            <a:ext cx="11480700" cy="716100"/>
          </a:xfrm>
          <a:prstGeom prst="rect">
            <a:avLst/>
          </a:prstGeom>
          <a:noFill/>
          <a:ln>
            <a:noFill/>
          </a:ln>
        </p:spPr>
        <p:txBody>
          <a:bodyPr anchorCtr="0" anchor="b" bIns="91425" lIns="91425" spcFirstLastPara="1" rIns="91425" wrap="square" tIns="91425">
            <a:normAutofit/>
          </a:bodyPr>
          <a:lstStyle>
            <a:lvl1pPr lvl="0" marR="0" algn="ctr">
              <a:lnSpc>
                <a:spcPct val="100000"/>
              </a:lnSpc>
              <a:spcBef>
                <a:spcPts val="0"/>
              </a:spcBef>
              <a:spcAft>
                <a:spcPts val="0"/>
              </a:spcAft>
              <a:buClr>
                <a:schemeClr val="dk1"/>
              </a:buClr>
              <a:buSzPts val="3200"/>
              <a:buFont typeface="Calibri"/>
              <a:buNone/>
              <a:defRPr b="1" i="0" sz="4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155" name="Google Shape;155;g34984e6a1bf_0_690"/>
          <p:cNvSpPr txBox="1"/>
          <p:nvPr>
            <p:ph idx="10" type="dt"/>
          </p:nvPr>
        </p:nvSpPr>
        <p:spPr>
          <a:xfrm>
            <a:off x="8" y="6477043"/>
            <a:ext cx="28449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6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9pPr>
          </a:lstStyle>
          <a:p/>
        </p:txBody>
      </p:sp>
      <p:sp>
        <p:nvSpPr>
          <p:cNvPr id="156" name="Google Shape;156;g34984e6a1bf_0_690"/>
          <p:cNvSpPr txBox="1"/>
          <p:nvPr>
            <p:ph idx="11" type="ftr"/>
          </p:nvPr>
        </p:nvSpPr>
        <p:spPr>
          <a:xfrm>
            <a:off x="4165603" y="6492917"/>
            <a:ext cx="38607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6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9pPr>
          </a:lstStyle>
          <a:p/>
        </p:txBody>
      </p:sp>
      <p:sp>
        <p:nvSpPr>
          <p:cNvPr id="157" name="Google Shape;157;g34984e6a1bf_0_690"/>
          <p:cNvSpPr txBox="1"/>
          <p:nvPr>
            <p:ph idx="12" type="sldNum"/>
          </p:nvPr>
        </p:nvSpPr>
        <p:spPr>
          <a:xfrm>
            <a:off x="9347204" y="6492917"/>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8" name="Google Shape;158;g34984e6a1bf_0_690"/>
          <p:cNvSpPr txBox="1"/>
          <p:nvPr>
            <p:ph idx="1" type="body"/>
          </p:nvPr>
        </p:nvSpPr>
        <p:spPr>
          <a:xfrm>
            <a:off x="304800" y="1295400"/>
            <a:ext cx="11480700" cy="5167200"/>
          </a:xfrm>
          <a:prstGeom prst="rect">
            <a:avLst/>
          </a:prstGeom>
          <a:noFill/>
          <a:ln>
            <a:noFill/>
          </a:ln>
        </p:spPr>
        <p:txBody>
          <a:bodyPr anchorCtr="0" anchor="t" bIns="91425" lIns="91425" spcFirstLastPara="1" rIns="91425" wrap="square" tIns="91425">
            <a:normAutofit/>
          </a:bodyPr>
          <a:lstStyle>
            <a:lvl1pPr indent="-431800" lvl="0" marL="457200" marR="0" algn="l">
              <a:lnSpc>
                <a:spcPct val="100000"/>
              </a:lnSpc>
              <a:spcBef>
                <a:spcPts val="853"/>
              </a:spcBef>
              <a:spcAft>
                <a:spcPts val="0"/>
              </a:spcAft>
              <a:buClr>
                <a:schemeClr val="dk1"/>
              </a:buClr>
              <a:buSzPts val="3200"/>
              <a:buFont typeface="Arial"/>
              <a:buChar char="•"/>
              <a:defRPr b="0" i="0" sz="4267" u="none" cap="none" strike="noStrike">
                <a:solidFill>
                  <a:schemeClr val="dk1"/>
                </a:solidFill>
                <a:latin typeface="Arial"/>
                <a:ea typeface="Arial"/>
                <a:cs typeface="Arial"/>
                <a:sym typeface="Arial"/>
              </a:defRPr>
            </a:lvl1pPr>
            <a:lvl2pPr indent="-406400" lvl="1" marL="914400" marR="0" algn="l">
              <a:lnSpc>
                <a:spcPct val="100000"/>
              </a:lnSpc>
              <a:spcBef>
                <a:spcPts val="747"/>
              </a:spcBef>
              <a:spcAft>
                <a:spcPts val="0"/>
              </a:spcAft>
              <a:buClr>
                <a:srgbClr val="07336F"/>
              </a:buClr>
              <a:buSzPts val="2800"/>
              <a:buFont typeface="Arial"/>
              <a:buChar char="•"/>
              <a:defRPr b="0" i="0" sz="3733" u="none" cap="none" strike="noStrike">
                <a:solidFill>
                  <a:srgbClr val="07336F"/>
                </a:solidFill>
                <a:latin typeface="Arial"/>
                <a:ea typeface="Arial"/>
                <a:cs typeface="Arial"/>
                <a:sym typeface="Arial"/>
              </a:defRPr>
            </a:lvl2pPr>
            <a:lvl3pPr indent="-381000" lvl="2" marL="1371600" marR="0" algn="l">
              <a:lnSpc>
                <a:spcPct val="100000"/>
              </a:lnSpc>
              <a:spcBef>
                <a:spcPts val="640"/>
              </a:spcBef>
              <a:spcAft>
                <a:spcPts val="0"/>
              </a:spcAft>
              <a:buClr>
                <a:srgbClr val="07336F"/>
              </a:buClr>
              <a:buSzPts val="2400"/>
              <a:buFont typeface="Arial"/>
              <a:buChar char="•"/>
              <a:defRPr b="0" i="0" sz="3200" u="none" cap="none" strike="noStrike">
                <a:solidFill>
                  <a:srgbClr val="07336F"/>
                </a:solidFill>
                <a:latin typeface="Arial"/>
                <a:ea typeface="Arial"/>
                <a:cs typeface="Arial"/>
                <a:sym typeface="Arial"/>
              </a:defRPr>
            </a:lvl3pPr>
            <a:lvl4pPr indent="-355600" lvl="3" marL="1828800" marR="0" algn="l">
              <a:lnSpc>
                <a:spcPct val="100000"/>
              </a:lnSpc>
              <a:spcBef>
                <a:spcPts val="533"/>
              </a:spcBef>
              <a:spcAft>
                <a:spcPts val="0"/>
              </a:spcAft>
              <a:buClr>
                <a:srgbClr val="07336F"/>
              </a:buClr>
              <a:buSzPts val="2000"/>
              <a:buFont typeface="Arial"/>
              <a:buChar char="•"/>
              <a:defRPr b="0" i="0" sz="2667" u="none" cap="none" strike="noStrike">
                <a:solidFill>
                  <a:srgbClr val="07336F"/>
                </a:solidFill>
                <a:latin typeface="Arial"/>
                <a:ea typeface="Arial"/>
                <a:cs typeface="Arial"/>
                <a:sym typeface="Arial"/>
              </a:defRPr>
            </a:lvl4pPr>
            <a:lvl5pPr indent="-342900" lvl="4" marL="2286000" marR="0" algn="l">
              <a:lnSpc>
                <a:spcPct val="100000"/>
              </a:lnSpc>
              <a:spcBef>
                <a:spcPts val="48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5pPr>
            <a:lvl6pPr indent="-330200" lvl="5" marL="2743200" marR="0" algn="l">
              <a:lnSpc>
                <a:spcPct val="100000"/>
              </a:lnSpc>
              <a:spcBef>
                <a:spcPts val="427"/>
              </a:spcBef>
              <a:spcAft>
                <a:spcPts val="0"/>
              </a:spcAft>
              <a:buClr>
                <a:srgbClr val="07336F"/>
              </a:buClr>
              <a:buSzPts val="1600"/>
              <a:buFont typeface="Arial"/>
              <a:buChar char="•"/>
              <a:defRPr b="0" i="0" sz="2133" u="none" cap="none" strike="noStrike">
                <a:solidFill>
                  <a:srgbClr val="07336F"/>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159" name="Google Shape;159;g34984e6a1bf_0_690"/>
          <p:cNvSpPr txBox="1"/>
          <p:nvPr>
            <p:ph idx="2" type="body"/>
          </p:nvPr>
        </p:nvSpPr>
        <p:spPr>
          <a:xfrm>
            <a:off x="304800" y="762003"/>
            <a:ext cx="11480700" cy="382500"/>
          </a:xfrm>
          <a:prstGeom prst="rect">
            <a:avLst/>
          </a:prstGeom>
          <a:noFill/>
          <a:ln>
            <a:noFill/>
          </a:ln>
        </p:spPr>
        <p:txBody>
          <a:bodyPr anchorCtr="0" anchor="t" bIns="91425" lIns="91425" spcFirstLastPara="1" rIns="91425" wrap="square" tIns="91425">
            <a:normAutofit/>
          </a:bodyPr>
          <a:lstStyle>
            <a:lvl1pPr indent="-228600" lvl="0" marL="457200" marR="0" algn="ctr">
              <a:lnSpc>
                <a:spcPct val="100000"/>
              </a:lnSpc>
              <a:spcBef>
                <a:spcPts val="853"/>
              </a:spcBef>
              <a:spcAft>
                <a:spcPts val="0"/>
              </a:spcAft>
              <a:buClr>
                <a:schemeClr val="dk1"/>
              </a:buClr>
              <a:buSzPts val="3200"/>
              <a:buFont typeface="Arial"/>
              <a:buNone/>
              <a:defRPr b="1" i="0" sz="3733" u="none" cap="none" strike="noStrike">
                <a:solidFill>
                  <a:schemeClr val="dk1"/>
                </a:solidFill>
                <a:latin typeface="Arial"/>
                <a:ea typeface="Arial"/>
                <a:cs typeface="Arial"/>
                <a:sym typeface="Arial"/>
              </a:defRPr>
            </a:lvl1pPr>
            <a:lvl2pPr indent="-228600" lvl="1" marL="914400" marR="0" algn="ctr">
              <a:lnSpc>
                <a:spcPct val="100000"/>
              </a:lnSpc>
              <a:spcBef>
                <a:spcPts val="747"/>
              </a:spcBef>
              <a:spcAft>
                <a:spcPts val="0"/>
              </a:spcAft>
              <a:buClr>
                <a:srgbClr val="07336F"/>
              </a:buClr>
              <a:buSzPts val="2800"/>
              <a:buFont typeface="Arial"/>
              <a:buNone/>
              <a:defRPr b="1" i="0" sz="3733" u="none" cap="none" strike="noStrike">
                <a:solidFill>
                  <a:srgbClr val="07336F"/>
                </a:solidFill>
                <a:latin typeface="Arial"/>
                <a:ea typeface="Arial"/>
                <a:cs typeface="Arial"/>
                <a:sym typeface="Arial"/>
              </a:defRPr>
            </a:lvl2pPr>
            <a:lvl3pPr indent="-228600" lvl="2" marL="1371600" marR="0" algn="ctr">
              <a:lnSpc>
                <a:spcPct val="100000"/>
              </a:lnSpc>
              <a:spcBef>
                <a:spcPts val="640"/>
              </a:spcBef>
              <a:spcAft>
                <a:spcPts val="0"/>
              </a:spcAft>
              <a:buClr>
                <a:srgbClr val="07336F"/>
              </a:buClr>
              <a:buSzPts val="2400"/>
              <a:buFont typeface="Arial"/>
              <a:buNone/>
              <a:defRPr b="1" i="0" sz="3733" u="none" cap="none" strike="noStrike">
                <a:solidFill>
                  <a:srgbClr val="07336F"/>
                </a:solidFill>
                <a:latin typeface="Arial"/>
                <a:ea typeface="Arial"/>
                <a:cs typeface="Arial"/>
                <a:sym typeface="Arial"/>
              </a:defRPr>
            </a:lvl3pPr>
            <a:lvl4pPr indent="-228600" lvl="3" marL="1828800" marR="0" algn="ctr">
              <a:lnSpc>
                <a:spcPct val="100000"/>
              </a:lnSpc>
              <a:spcBef>
                <a:spcPts val="533"/>
              </a:spcBef>
              <a:spcAft>
                <a:spcPts val="0"/>
              </a:spcAft>
              <a:buClr>
                <a:srgbClr val="07336F"/>
              </a:buClr>
              <a:buSzPts val="2000"/>
              <a:buFont typeface="Arial"/>
              <a:buNone/>
              <a:defRPr b="1" i="0" sz="3733" u="none" cap="none" strike="noStrike">
                <a:solidFill>
                  <a:srgbClr val="07336F"/>
                </a:solidFill>
                <a:latin typeface="Arial"/>
                <a:ea typeface="Arial"/>
                <a:cs typeface="Arial"/>
                <a:sym typeface="Arial"/>
              </a:defRPr>
            </a:lvl4pPr>
            <a:lvl5pPr indent="-228600" lvl="4" marL="2286000" marR="0" algn="ctr">
              <a:lnSpc>
                <a:spcPct val="100000"/>
              </a:lnSpc>
              <a:spcBef>
                <a:spcPts val="480"/>
              </a:spcBef>
              <a:spcAft>
                <a:spcPts val="0"/>
              </a:spcAft>
              <a:buClr>
                <a:srgbClr val="07336F"/>
              </a:buClr>
              <a:buSzPts val="1800"/>
              <a:buFont typeface="Arial"/>
              <a:buNone/>
              <a:defRPr b="1" i="0" sz="3733" u="none" cap="none" strike="noStrike">
                <a:solidFill>
                  <a:srgbClr val="07336F"/>
                </a:solidFill>
                <a:latin typeface="Arial"/>
                <a:ea typeface="Arial"/>
                <a:cs typeface="Arial"/>
                <a:sym typeface="Arial"/>
              </a:defRPr>
            </a:lvl5pPr>
            <a:lvl6pPr indent="-330200" lvl="5" marL="2743200" marR="0" algn="l">
              <a:lnSpc>
                <a:spcPct val="100000"/>
              </a:lnSpc>
              <a:spcBef>
                <a:spcPts val="427"/>
              </a:spcBef>
              <a:spcAft>
                <a:spcPts val="0"/>
              </a:spcAft>
              <a:buClr>
                <a:srgbClr val="07336F"/>
              </a:buClr>
              <a:buSzPts val="1600"/>
              <a:buFont typeface="Arial"/>
              <a:buChar char="•"/>
              <a:defRPr b="0" i="0" sz="2133" u="none" cap="none" strike="noStrike">
                <a:solidFill>
                  <a:srgbClr val="07336F"/>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0" name="Shape 160"/>
        <p:cNvGrpSpPr/>
        <p:nvPr/>
      </p:nvGrpSpPr>
      <p:grpSpPr>
        <a:xfrm>
          <a:off x="0" y="0"/>
          <a:ext cx="0" cy="0"/>
          <a:chOff x="0" y="0"/>
          <a:chExt cx="0" cy="0"/>
        </a:xfrm>
      </p:grpSpPr>
      <p:sp>
        <p:nvSpPr>
          <p:cNvPr id="161" name="Google Shape;161;g34984e6a1bf_0_6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g34984e6a1bf_0_69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g34984e6a1bf_0_6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g34984e6a1bf_0_6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g34984e6a1bf_0_6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6" name="Shape 166"/>
        <p:cNvGrpSpPr/>
        <p:nvPr/>
      </p:nvGrpSpPr>
      <p:grpSpPr>
        <a:xfrm>
          <a:off x="0" y="0"/>
          <a:ext cx="0" cy="0"/>
          <a:chOff x="0" y="0"/>
          <a:chExt cx="0" cy="0"/>
        </a:xfrm>
      </p:grpSpPr>
      <p:sp>
        <p:nvSpPr>
          <p:cNvPr id="167" name="Google Shape;167;g34984e6a1bf_0_70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g34984e6a1bf_0_70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9" name="Google Shape;169;g34984e6a1bf_0_7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g34984e6a1bf_0_7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g34984e6a1bf_0_7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g34984e6a1bf_0_70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g34984e6a1bf_0_70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5" name="Google Shape;175;g34984e6a1bf_0_7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g34984e6a1bf_0_7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g34984e6a1bf_0_7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 name="Shape 178"/>
        <p:cNvGrpSpPr/>
        <p:nvPr/>
      </p:nvGrpSpPr>
      <p:grpSpPr>
        <a:xfrm>
          <a:off x="0" y="0"/>
          <a:ext cx="0" cy="0"/>
          <a:chOff x="0" y="0"/>
          <a:chExt cx="0" cy="0"/>
        </a:xfrm>
      </p:grpSpPr>
      <p:sp>
        <p:nvSpPr>
          <p:cNvPr id="179" name="Google Shape;179;g34984e6a1bf_0_7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g34984e6a1bf_0_71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g34984e6a1bf_0_71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g34984e6a1bf_0_7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g34984e6a1bf_0_7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g34984e6a1bf_0_7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43" name="Shape 43"/>
        <p:cNvGrpSpPr/>
        <p:nvPr/>
      </p:nvGrpSpPr>
      <p:grpSpPr>
        <a:xfrm>
          <a:off x="0" y="0"/>
          <a:ext cx="0" cy="0"/>
          <a:chOff x="0" y="0"/>
          <a:chExt cx="0" cy="0"/>
        </a:xfrm>
      </p:grpSpPr>
      <p:sp>
        <p:nvSpPr>
          <p:cNvPr id="44" name="Google Shape;44;p51"/>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a:bodyPr>
          <a:lstStyle>
            <a:lvl1pPr lvl="0" marR="0" algn="ctr">
              <a:lnSpc>
                <a:spcPct val="100000"/>
              </a:lnSpc>
              <a:spcBef>
                <a:spcPts val="0"/>
              </a:spcBef>
              <a:spcAft>
                <a:spcPts val="0"/>
              </a:spcAft>
              <a:buClr>
                <a:schemeClr val="dk1"/>
              </a:buClr>
              <a:buSzPts val="3200"/>
              <a:buFont typeface="Calibri"/>
              <a:buNone/>
              <a:defRPr b="1" i="0" sz="4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45" name="Google Shape;45;p51"/>
          <p:cNvSpPr txBox="1"/>
          <p:nvPr>
            <p:ph idx="10" type="dt"/>
          </p:nvPr>
        </p:nvSpPr>
        <p:spPr>
          <a:xfrm>
            <a:off x="8" y="6477043"/>
            <a:ext cx="2844800" cy="365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6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9pPr>
          </a:lstStyle>
          <a:p/>
        </p:txBody>
      </p:sp>
      <p:sp>
        <p:nvSpPr>
          <p:cNvPr id="46" name="Google Shape;46;p51"/>
          <p:cNvSpPr txBox="1"/>
          <p:nvPr>
            <p:ph idx="11" type="ftr"/>
          </p:nvPr>
        </p:nvSpPr>
        <p:spPr>
          <a:xfrm>
            <a:off x="4165603" y="6492917"/>
            <a:ext cx="3860800" cy="3652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6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2400" u="none" cap="none" strike="noStrike">
                <a:solidFill>
                  <a:schemeClr val="dk1"/>
                </a:solidFill>
                <a:latin typeface="Calibri"/>
                <a:ea typeface="Calibri"/>
                <a:cs typeface="Calibri"/>
                <a:sym typeface="Calibri"/>
              </a:defRPr>
            </a:lvl9pPr>
          </a:lstStyle>
          <a:p/>
        </p:txBody>
      </p:sp>
      <p:sp>
        <p:nvSpPr>
          <p:cNvPr id="47" name="Google Shape;47;p51"/>
          <p:cNvSpPr txBox="1"/>
          <p:nvPr>
            <p:ph idx="12" type="sldNum"/>
          </p:nvPr>
        </p:nvSpPr>
        <p:spPr>
          <a:xfrm>
            <a:off x="9347204" y="6492917"/>
            <a:ext cx="28448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51"/>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a:bodyPr>
          <a:lstStyle>
            <a:lvl1pPr indent="-431800" lvl="0" marL="457200" marR="0" algn="l">
              <a:lnSpc>
                <a:spcPct val="100000"/>
              </a:lnSpc>
              <a:spcBef>
                <a:spcPts val="853"/>
              </a:spcBef>
              <a:spcAft>
                <a:spcPts val="0"/>
              </a:spcAft>
              <a:buClr>
                <a:schemeClr val="dk1"/>
              </a:buClr>
              <a:buSzPts val="3200"/>
              <a:buFont typeface="Arial"/>
              <a:buChar char="•"/>
              <a:defRPr b="0" i="0" sz="4267" u="none" cap="none" strike="noStrike">
                <a:solidFill>
                  <a:schemeClr val="dk1"/>
                </a:solidFill>
                <a:latin typeface="Arial"/>
                <a:ea typeface="Arial"/>
                <a:cs typeface="Arial"/>
                <a:sym typeface="Arial"/>
              </a:defRPr>
            </a:lvl1pPr>
            <a:lvl2pPr indent="-406400" lvl="1" marL="914400" marR="0" algn="l">
              <a:lnSpc>
                <a:spcPct val="100000"/>
              </a:lnSpc>
              <a:spcBef>
                <a:spcPts val="747"/>
              </a:spcBef>
              <a:spcAft>
                <a:spcPts val="0"/>
              </a:spcAft>
              <a:buClr>
                <a:srgbClr val="07336F"/>
              </a:buClr>
              <a:buSzPts val="2800"/>
              <a:buFont typeface="Arial"/>
              <a:buChar char="•"/>
              <a:defRPr b="0" i="0" sz="3733" u="none" cap="none" strike="noStrike">
                <a:solidFill>
                  <a:srgbClr val="07336F"/>
                </a:solidFill>
                <a:latin typeface="Arial"/>
                <a:ea typeface="Arial"/>
                <a:cs typeface="Arial"/>
                <a:sym typeface="Arial"/>
              </a:defRPr>
            </a:lvl2pPr>
            <a:lvl3pPr indent="-381000" lvl="2" marL="1371600" marR="0" algn="l">
              <a:lnSpc>
                <a:spcPct val="100000"/>
              </a:lnSpc>
              <a:spcBef>
                <a:spcPts val="640"/>
              </a:spcBef>
              <a:spcAft>
                <a:spcPts val="0"/>
              </a:spcAft>
              <a:buClr>
                <a:srgbClr val="07336F"/>
              </a:buClr>
              <a:buSzPts val="2400"/>
              <a:buFont typeface="Arial"/>
              <a:buChar char="•"/>
              <a:defRPr b="0" i="0" sz="3200" u="none" cap="none" strike="noStrike">
                <a:solidFill>
                  <a:srgbClr val="07336F"/>
                </a:solidFill>
                <a:latin typeface="Arial"/>
                <a:ea typeface="Arial"/>
                <a:cs typeface="Arial"/>
                <a:sym typeface="Arial"/>
              </a:defRPr>
            </a:lvl3pPr>
            <a:lvl4pPr indent="-355600" lvl="3" marL="1828800" marR="0" algn="l">
              <a:lnSpc>
                <a:spcPct val="100000"/>
              </a:lnSpc>
              <a:spcBef>
                <a:spcPts val="533"/>
              </a:spcBef>
              <a:spcAft>
                <a:spcPts val="0"/>
              </a:spcAft>
              <a:buClr>
                <a:srgbClr val="07336F"/>
              </a:buClr>
              <a:buSzPts val="2000"/>
              <a:buFont typeface="Arial"/>
              <a:buChar char="•"/>
              <a:defRPr b="0" i="0" sz="2667" u="none" cap="none" strike="noStrike">
                <a:solidFill>
                  <a:srgbClr val="07336F"/>
                </a:solidFill>
                <a:latin typeface="Arial"/>
                <a:ea typeface="Arial"/>
                <a:cs typeface="Arial"/>
                <a:sym typeface="Arial"/>
              </a:defRPr>
            </a:lvl4pPr>
            <a:lvl5pPr indent="-342900" lvl="4" marL="2286000" marR="0" algn="l">
              <a:lnSpc>
                <a:spcPct val="100000"/>
              </a:lnSpc>
              <a:spcBef>
                <a:spcPts val="48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5pPr>
            <a:lvl6pPr indent="-330200" lvl="5" marL="2743200" marR="0" algn="l">
              <a:lnSpc>
                <a:spcPct val="100000"/>
              </a:lnSpc>
              <a:spcBef>
                <a:spcPts val="427"/>
              </a:spcBef>
              <a:spcAft>
                <a:spcPts val="0"/>
              </a:spcAft>
              <a:buClr>
                <a:srgbClr val="07336F"/>
              </a:buClr>
              <a:buSzPts val="1600"/>
              <a:buFont typeface="Arial"/>
              <a:buChar char="•"/>
              <a:defRPr b="0" i="0" sz="2133" u="none" cap="none" strike="noStrike">
                <a:solidFill>
                  <a:srgbClr val="07336F"/>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
        <p:nvSpPr>
          <p:cNvPr id="49" name="Google Shape;49;p51"/>
          <p:cNvSpPr txBox="1"/>
          <p:nvPr>
            <p:ph idx="2" type="body"/>
          </p:nvPr>
        </p:nvSpPr>
        <p:spPr>
          <a:xfrm>
            <a:off x="304800" y="762003"/>
            <a:ext cx="11480800" cy="382400"/>
          </a:xfrm>
          <a:prstGeom prst="rect">
            <a:avLst/>
          </a:prstGeom>
          <a:noFill/>
          <a:ln>
            <a:noFill/>
          </a:ln>
        </p:spPr>
        <p:txBody>
          <a:bodyPr anchorCtr="0" anchor="t" bIns="91425" lIns="91425" spcFirstLastPara="1" rIns="91425" wrap="square" tIns="91425">
            <a:normAutofit/>
          </a:bodyPr>
          <a:lstStyle>
            <a:lvl1pPr indent="-228600" lvl="0" marL="457200" marR="0" algn="ctr">
              <a:lnSpc>
                <a:spcPct val="100000"/>
              </a:lnSpc>
              <a:spcBef>
                <a:spcPts val="853"/>
              </a:spcBef>
              <a:spcAft>
                <a:spcPts val="0"/>
              </a:spcAft>
              <a:buClr>
                <a:schemeClr val="dk1"/>
              </a:buClr>
              <a:buSzPts val="3200"/>
              <a:buFont typeface="Arial"/>
              <a:buNone/>
              <a:defRPr b="1" i="0" sz="3733" u="none" cap="none" strike="noStrike">
                <a:solidFill>
                  <a:schemeClr val="dk1"/>
                </a:solidFill>
                <a:latin typeface="Arial"/>
                <a:ea typeface="Arial"/>
                <a:cs typeface="Arial"/>
                <a:sym typeface="Arial"/>
              </a:defRPr>
            </a:lvl1pPr>
            <a:lvl2pPr indent="-228600" lvl="1" marL="914400" marR="0" algn="ctr">
              <a:lnSpc>
                <a:spcPct val="100000"/>
              </a:lnSpc>
              <a:spcBef>
                <a:spcPts val="747"/>
              </a:spcBef>
              <a:spcAft>
                <a:spcPts val="0"/>
              </a:spcAft>
              <a:buClr>
                <a:srgbClr val="07336F"/>
              </a:buClr>
              <a:buSzPts val="2800"/>
              <a:buFont typeface="Arial"/>
              <a:buNone/>
              <a:defRPr b="1" i="0" sz="3733" u="none" cap="none" strike="noStrike">
                <a:solidFill>
                  <a:srgbClr val="07336F"/>
                </a:solidFill>
                <a:latin typeface="Arial"/>
                <a:ea typeface="Arial"/>
                <a:cs typeface="Arial"/>
                <a:sym typeface="Arial"/>
              </a:defRPr>
            </a:lvl2pPr>
            <a:lvl3pPr indent="-228600" lvl="2" marL="1371600" marR="0" algn="ctr">
              <a:lnSpc>
                <a:spcPct val="100000"/>
              </a:lnSpc>
              <a:spcBef>
                <a:spcPts val="640"/>
              </a:spcBef>
              <a:spcAft>
                <a:spcPts val="0"/>
              </a:spcAft>
              <a:buClr>
                <a:srgbClr val="07336F"/>
              </a:buClr>
              <a:buSzPts val="2400"/>
              <a:buFont typeface="Arial"/>
              <a:buNone/>
              <a:defRPr b="1" i="0" sz="3733" u="none" cap="none" strike="noStrike">
                <a:solidFill>
                  <a:srgbClr val="07336F"/>
                </a:solidFill>
                <a:latin typeface="Arial"/>
                <a:ea typeface="Arial"/>
                <a:cs typeface="Arial"/>
                <a:sym typeface="Arial"/>
              </a:defRPr>
            </a:lvl3pPr>
            <a:lvl4pPr indent="-228600" lvl="3" marL="1828800" marR="0" algn="ctr">
              <a:lnSpc>
                <a:spcPct val="100000"/>
              </a:lnSpc>
              <a:spcBef>
                <a:spcPts val="533"/>
              </a:spcBef>
              <a:spcAft>
                <a:spcPts val="0"/>
              </a:spcAft>
              <a:buClr>
                <a:srgbClr val="07336F"/>
              </a:buClr>
              <a:buSzPts val="2000"/>
              <a:buFont typeface="Arial"/>
              <a:buNone/>
              <a:defRPr b="1" i="0" sz="3733" u="none" cap="none" strike="noStrike">
                <a:solidFill>
                  <a:srgbClr val="07336F"/>
                </a:solidFill>
                <a:latin typeface="Arial"/>
                <a:ea typeface="Arial"/>
                <a:cs typeface="Arial"/>
                <a:sym typeface="Arial"/>
              </a:defRPr>
            </a:lvl4pPr>
            <a:lvl5pPr indent="-228600" lvl="4" marL="2286000" marR="0" algn="ctr">
              <a:lnSpc>
                <a:spcPct val="100000"/>
              </a:lnSpc>
              <a:spcBef>
                <a:spcPts val="480"/>
              </a:spcBef>
              <a:spcAft>
                <a:spcPts val="0"/>
              </a:spcAft>
              <a:buClr>
                <a:srgbClr val="07336F"/>
              </a:buClr>
              <a:buSzPts val="1800"/>
              <a:buFont typeface="Arial"/>
              <a:buNone/>
              <a:defRPr b="1" i="0" sz="3733" u="none" cap="none" strike="noStrike">
                <a:solidFill>
                  <a:srgbClr val="07336F"/>
                </a:solidFill>
                <a:latin typeface="Arial"/>
                <a:ea typeface="Arial"/>
                <a:cs typeface="Arial"/>
                <a:sym typeface="Arial"/>
              </a:defRPr>
            </a:lvl5pPr>
            <a:lvl6pPr indent="-330200" lvl="5" marL="2743200" marR="0" algn="l">
              <a:lnSpc>
                <a:spcPct val="100000"/>
              </a:lnSpc>
              <a:spcBef>
                <a:spcPts val="427"/>
              </a:spcBef>
              <a:spcAft>
                <a:spcPts val="0"/>
              </a:spcAft>
              <a:buClr>
                <a:srgbClr val="07336F"/>
              </a:buClr>
              <a:buSzPts val="1600"/>
              <a:buFont typeface="Arial"/>
              <a:buChar char="•"/>
              <a:defRPr b="0" i="0" sz="2133" u="none" cap="none" strike="noStrike">
                <a:solidFill>
                  <a:srgbClr val="07336F"/>
                </a:solidFill>
                <a:latin typeface="Calibri"/>
                <a:ea typeface="Calibri"/>
                <a:cs typeface="Calibri"/>
                <a:sym typeface="Calibri"/>
              </a:defRPr>
            </a:lvl6pPr>
            <a:lvl7pPr indent="-355600" lvl="6" marL="32004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7pPr>
            <a:lvl8pPr indent="-355600" lvl="7" marL="36576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8pPr>
            <a:lvl9pPr indent="-355600" lvl="8" marL="4114800" marR="0" algn="l">
              <a:lnSpc>
                <a:spcPct val="100000"/>
              </a:lnSpc>
              <a:spcBef>
                <a:spcPts val="533"/>
              </a:spcBef>
              <a:spcAft>
                <a:spcPts val="0"/>
              </a:spcAft>
              <a:buClr>
                <a:schemeClr val="dk1"/>
              </a:buClr>
              <a:buSzPts val="2000"/>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 name="Shape 185"/>
        <p:cNvGrpSpPr/>
        <p:nvPr/>
      </p:nvGrpSpPr>
      <p:grpSpPr>
        <a:xfrm>
          <a:off x="0" y="0"/>
          <a:ext cx="0" cy="0"/>
          <a:chOff x="0" y="0"/>
          <a:chExt cx="0" cy="0"/>
        </a:xfrm>
      </p:grpSpPr>
      <p:sp>
        <p:nvSpPr>
          <p:cNvPr id="186" name="Google Shape;186;g34984e6a1bf_0_72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g34984e6a1bf_0_72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8" name="Google Shape;188;g34984e6a1bf_0_72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g34984e6a1bf_0_72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0" name="Google Shape;190;g34984e6a1bf_0_72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g34984e6a1bf_0_7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g34984e6a1bf_0_7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g34984e6a1bf_0_7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4" name="Shape 194"/>
        <p:cNvGrpSpPr/>
        <p:nvPr/>
      </p:nvGrpSpPr>
      <p:grpSpPr>
        <a:xfrm>
          <a:off x="0" y="0"/>
          <a:ext cx="0" cy="0"/>
          <a:chOff x="0" y="0"/>
          <a:chExt cx="0" cy="0"/>
        </a:xfrm>
      </p:grpSpPr>
      <p:sp>
        <p:nvSpPr>
          <p:cNvPr id="195" name="Google Shape;195;g34984e6a1bf_0_7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g34984e6a1bf_0_7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g34984e6a1bf_0_7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g34984e6a1bf_0_7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9" name="Shape 199"/>
        <p:cNvGrpSpPr/>
        <p:nvPr/>
      </p:nvGrpSpPr>
      <p:grpSpPr>
        <a:xfrm>
          <a:off x="0" y="0"/>
          <a:ext cx="0" cy="0"/>
          <a:chOff x="0" y="0"/>
          <a:chExt cx="0" cy="0"/>
        </a:xfrm>
      </p:grpSpPr>
      <p:sp>
        <p:nvSpPr>
          <p:cNvPr id="200" name="Google Shape;200;g34984e6a1bf_0_7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g34984e6a1bf_0_7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g34984e6a1bf_0_7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3" name="Shape 203"/>
        <p:cNvGrpSpPr/>
        <p:nvPr/>
      </p:nvGrpSpPr>
      <p:grpSpPr>
        <a:xfrm>
          <a:off x="0" y="0"/>
          <a:ext cx="0" cy="0"/>
          <a:chOff x="0" y="0"/>
          <a:chExt cx="0" cy="0"/>
        </a:xfrm>
      </p:grpSpPr>
      <p:sp>
        <p:nvSpPr>
          <p:cNvPr id="204" name="Google Shape;204;g34984e6a1bf_0_74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g34984e6a1bf_0_74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6" name="Google Shape;206;g34984e6a1bf_0_74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7" name="Google Shape;207;g34984e6a1bf_0_7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g34984e6a1bf_0_7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g34984e6a1bf_0_7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0" name="Shape 210"/>
        <p:cNvGrpSpPr/>
        <p:nvPr/>
      </p:nvGrpSpPr>
      <p:grpSpPr>
        <a:xfrm>
          <a:off x="0" y="0"/>
          <a:ext cx="0" cy="0"/>
          <a:chOff x="0" y="0"/>
          <a:chExt cx="0" cy="0"/>
        </a:xfrm>
      </p:grpSpPr>
      <p:sp>
        <p:nvSpPr>
          <p:cNvPr id="211" name="Google Shape;211;g34984e6a1bf_0_74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g34984e6a1bf_0_747"/>
          <p:cNvSpPr/>
          <p:nvPr>
            <p:ph idx="2" type="pic"/>
          </p:nvPr>
        </p:nvSpPr>
        <p:spPr>
          <a:xfrm>
            <a:off x="5183188" y="987425"/>
            <a:ext cx="6172200" cy="4873500"/>
          </a:xfrm>
          <a:prstGeom prst="rect">
            <a:avLst/>
          </a:prstGeom>
          <a:noFill/>
          <a:ln>
            <a:noFill/>
          </a:ln>
        </p:spPr>
      </p:sp>
      <p:sp>
        <p:nvSpPr>
          <p:cNvPr id="213" name="Google Shape;213;g34984e6a1bf_0_74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4" name="Google Shape;214;g34984e6a1bf_0_7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g34984e6a1bf_0_7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g34984e6a1bf_0_7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7" name="Shape 217"/>
        <p:cNvGrpSpPr/>
        <p:nvPr/>
      </p:nvGrpSpPr>
      <p:grpSpPr>
        <a:xfrm>
          <a:off x="0" y="0"/>
          <a:ext cx="0" cy="0"/>
          <a:chOff x="0" y="0"/>
          <a:chExt cx="0" cy="0"/>
        </a:xfrm>
      </p:grpSpPr>
      <p:sp>
        <p:nvSpPr>
          <p:cNvPr id="218" name="Google Shape;218;g34984e6a1bf_0_7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g34984e6a1bf_0_75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g34984e6a1bf_0_7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g34984e6a1bf_0_7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g34984e6a1bf_0_7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3" name="Shape 223"/>
        <p:cNvGrpSpPr/>
        <p:nvPr/>
      </p:nvGrpSpPr>
      <p:grpSpPr>
        <a:xfrm>
          <a:off x="0" y="0"/>
          <a:ext cx="0" cy="0"/>
          <a:chOff x="0" y="0"/>
          <a:chExt cx="0" cy="0"/>
        </a:xfrm>
      </p:grpSpPr>
      <p:sp>
        <p:nvSpPr>
          <p:cNvPr id="224" name="Google Shape;224;g34984e6a1bf_0_76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g34984e6a1bf_0_76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g34984e6a1bf_0_7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g34984e6a1bf_0_7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g34984e6a1bf_0_7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9" name="Shape 229"/>
        <p:cNvGrpSpPr/>
        <p:nvPr/>
      </p:nvGrpSpPr>
      <p:grpSpPr>
        <a:xfrm>
          <a:off x="0" y="0"/>
          <a:ext cx="0" cy="0"/>
          <a:chOff x="0" y="0"/>
          <a:chExt cx="0" cy="0"/>
        </a:xfrm>
      </p:grpSpPr>
      <p:sp>
        <p:nvSpPr>
          <p:cNvPr id="230" name="Google Shape;230;g34984e6a1bf_0_76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g34984e6a1bf_0_76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a:spcBef>
                <a:spcPts val="10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2900" lvl="3" marL="1828800">
              <a:spcBef>
                <a:spcPts val="500"/>
              </a:spcBef>
              <a:spcAft>
                <a:spcPts val="0"/>
              </a:spcAft>
              <a:buSzPts val="1800"/>
              <a:buChar char="•"/>
              <a:defRPr/>
            </a:lvl4pPr>
            <a:lvl5pPr indent="-342900" lvl="4" marL="2286000">
              <a:spcBef>
                <a:spcPts val="500"/>
              </a:spcBef>
              <a:spcAft>
                <a:spcPts val="0"/>
              </a:spcAft>
              <a:buSzPts val="1800"/>
              <a:buChar char="•"/>
              <a:defRPr/>
            </a:lvl5pPr>
            <a:lvl6pPr indent="-342900" lvl="5" marL="2743200">
              <a:spcBef>
                <a:spcPts val="5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232" name="Google Shape;232;g34984e6a1bf_0_76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5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5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 name="Google Shape;6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5" name="Shape 75"/>
        <p:cNvGrpSpPr/>
        <p:nvPr/>
      </p:nvGrpSpPr>
      <p:grpSpPr>
        <a:xfrm>
          <a:off x="0" y="0"/>
          <a:ext cx="0" cy="0"/>
          <a:chOff x="0" y="0"/>
          <a:chExt cx="0" cy="0"/>
        </a:xfrm>
      </p:grpSpPr>
      <p:sp>
        <p:nvSpPr>
          <p:cNvPr id="76" name="Google Shape;76;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
        <p:nvSpPr>
          <p:cNvPr id="90" name="Google Shape;9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theme" Target="../theme/theme2.xml"/><Relationship Id="rId14" Type="http://schemas.openxmlformats.org/officeDocument/2006/relationships/slideLayout" Target="../slideLayouts/slideLayout2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g34984e6a1bf_0_6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1" name="Google Shape;121;g34984e6a1bf_0_6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g34984e6a1bf_0_6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g34984e6a1bf_0_6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g34984e6a1bf_0_6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8.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doi.org/10.1175/BAMS-D-22-0217.1" TargetMode="External"/><Relationship Id="rId4" Type="http://schemas.openxmlformats.org/officeDocument/2006/relationships/hyperlink" Target="https://doi.org/10.1175/BAMS-D-22-0278.1" TargetMode="External"/><Relationship Id="rId5" Type="http://schemas.openxmlformats.org/officeDocument/2006/relationships/hyperlink" Target="https://doi.org/10.1175/BAMS-D-24-0015.1" TargetMode="External"/><Relationship Id="rId6" Type="http://schemas.openxmlformats.org/officeDocument/2006/relationships/hyperlink" Target="https://doi.org/10.1175/BAMS-D-24-0140.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4984e6a1bf_0_0"/>
          <p:cNvSpPr txBox="1"/>
          <p:nvPr>
            <p:ph idx="1" type="body"/>
          </p:nvPr>
        </p:nvSpPr>
        <p:spPr>
          <a:xfrm>
            <a:off x="1040445" y="2590799"/>
            <a:ext cx="1828800" cy="96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National Weather Service </a:t>
            </a:r>
            <a:endParaRPr/>
          </a:p>
        </p:txBody>
      </p:sp>
      <p:sp>
        <p:nvSpPr>
          <p:cNvPr id="238" name="Google Shape;238;g34984e6a1bf_0_0"/>
          <p:cNvSpPr txBox="1"/>
          <p:nvPr>
            <p:ph idx="4" type="body"/>
          </p:nvPr>
        </p:nvSpPr>
        <p:spPr>
          <a:xfrm>
            <a:off x="3167888" y="565533"/>
            <a:ext cx="9024000" cy="1949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en-US" sz="5700"/>
              <a:t>An overview on derechos </a:t>
            </a:r>
            <a:endParaRPr sz="5700"/>
          </a:p>
        </p:txBody>
      </p:sp>
      <p:sp>
        <p:nvSpPr>
          <p:cNvPr id="239" name="Google Shape;239;g34984e6a1bf_0_0"/>
          <p:cNvSpPr txBox="1"/>
          <p:nvPr>
            <p:ph idx="5" type="body"/>
          </p:nvPr>
        </p:nvSpPr>
        <p:spPr>
          <a:xfrm>
            <a:off x="3167888" y="2299991"/>
            <a:ext cx="8123100" cy="93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US"/>
              <a:t>Brian Squitieri, Ph.D. </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lang="en-US" sz="4000"/>
              <a:t>Storm Prediction Center</a:t>
            </a:r>
            <a:endParaRPr sz="4000"/>
          </a:p>
        </p:txBody>
      </p:sp>
      <p:pic>
        <p:nvPicPr>
          <p:cNvPr descr="https://lh4.googleusercontent.com/cRcAmvdtIuDAGzAodxTWLTVnk5Oj5Z5MQNeEGXqKedj1uZmYFpRiHl38LuApdl-RXGX9y9FkvafmEjp78ePMRuDhG02gvYBIpfqIL3S7UD-9sc2irwHUiixv2hE_Hk33E8wR4zelwLI" id="240" name="Google Shape;240;g34984e6a1bf_0_0"/>
          <p:cNvPicPr preferRelativeResize="0"/>
          <p:nvPr>
            <p:ph idx="2" type="pic"/>
          </p:nvPr>
        </p:nvPicPr>
        <p:blipFill rotWithShape="1">
          <a:blip r:embed="rId3">
            <a:alphaModFix/>
          </a:blip>
          <a:srcRect b="6904" l="2856" r="2563" t="6895"/>
          <a:stretch/>
        </p:blipFill>
        <p:spPr>
          <a:xfrm>
            <a:off x="554181" y="4114800"/>
            <a:ext cx="11656000" cy="2743200"/>
          </a:xfrm>
          <a:prstGeom prst="rect">
            <a:avLst/>
          </a:prstGeom>
          <a:noFill/>
          <a:ln>
            <a:noFill/>
          </a:ln>
        </p:spPr>
      </p:pic>
      <p:pic>
        <p:nvPicPr>
          <p:cNvPr descr="Image result for storm prediction center" id="241" name="Google Shape;241;g34984e6a1bf_0_0"/>
          <p:cNvPicPr preferRelativeResize="0"/>
          <p:nvPr/>
        </p:nvPicPr>
        <p:blipFill rotWithShape="1">
          <a:blip r:embed="rId4">
            <a:alphaModFix/>
          </a:blip>
          <a:srcRect b="0" l="0" r="0" t="0"/>
          <a:stretch/>
        </p:blipFill>
        <p:spPr>
          <a:xfrm>
            <a:off x="10363200" y="3225800"/>
            <a:ext cx="1625601" cy="772160"/>
          </a:xfrm>
          <a:prstGeom prst="rect">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0"/>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Focusing the Derecho Definition</a:t>
            </a:r>
            <a:endParaRPr/>
          </a:p>
        </p:txBody>
      </p:sp>
      <p:sp>
        <p:nvSpPr>
          <p:cNvPr id="318" name="Google Shape;318;p10"/>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fontScale="47500" lnSpcReduction="20000"/>
          </a:bodyPr>
          <a:lstStyle/>
          <a:p>
            <a:pPr indent="-526951" lvl="0" marL="609585" marR="0" rtl="0" algn="l">
              <a:lnSpc>
                <a:spcPct val="100000"/>
              </a:lnSpc>
              <a:spcBef>
                <a:spcPts val="853"/>
              </a:spcBef>
              <a:spcAft>
                <a:spcPts val="0"/>
              </a:spcAft>
              <a:buClr>
                <a:schemeClr val="dk1"/>
              </a:buClr>
              <a:buSzPct val="142222"/>
              <a:buFont typeface="Arial"/>
              <a:buChar char="•"/>
            </a:pPr>
            <a:r>
              <a:rPr lang="en-US" sz="3600"/>
              <a:t>In agreement with Corfidi et al. (2016), the first step to better understanding derechos would be to define these events in a phenomenological sense. </a:t>
            </a:r>
            <a:endParaRPr/>
          </a:p>
          <a:p>
            <a:pPr indent="0" lvl="0" marL="33866" rtl="0" algn="l">
              <a:lnSpc>
                <a:spcPct val="100000"/>
              </a:lnSpc>
              <a:spcBef>
                <a:spcPts val="853"/>
              </a:spcBef>
              <a:spcAft>
                <a:spcPts val="0"/>
              </a:spcAft>
              <a:buSzPct val="142222"/>
              <a:buNone/>
            </a:pPr>
            <a:r>
              <a:t/>
            </a:r>
            <a:endParaRPr sz="3600"/>
          </a:p>
          <a:p>
            <a:pPr indent="-526951" lvl="0" marL="609585" marR="0" rtl="0" algn="l">
              <a:lnSpc>
                <a:spcPct val="100000"/>
              </a:lnSpc>
              <a:spcBef>
                <a:spcPts val="853"/>
              </a:spcBef>
              <a:spcAft>
                <a:spcPts val="0"/>
              </a:spcAft>
              <a:buClr>
                <a:schemeClr val="dk1"/>
              </a:buClr>
              <a:buSzPct val="142222"/>
              <a:buFont typeface="Arial"/>
              <a:buChar char="•"/>
            </a:pPr>
            <a:r>
              <a:rPr lang="en-US" sz="3600"/>
              <a:t>In tradition with many earlier studies, an intensity component to derechos is necessary to make such events phenomenally distinct. </a:t>
            </a:r>
            <a:endParaRPr/>
          </a:p>
          <a:p>
            <a:pPr indent="-372518" lvl="0" marL="609585" marR="0" rtl="0" algn="l">
              <a:lnSpc>
                <a:spcPct val="100000"/>
              </a:lnSpc>
              <a:spcBef>
                <a:spcPts val="853"/>
              </a:spcBef>
              <a:spcAft>
                <a:spcPts val="0"/>
              </a:spcAft>
              <a:buClr>
                <a:schemeClr val="dk1"/>
              </a:buClr>
              <a:buSzPct val="142222"/>
              <a:buFont typeface="Arial"/>
              <a:buNone/>
            </a:pPr>
            <a:r>
              <a:t/>
            </a:r>
            <a:endParaRPr sz="3600"/>
          </a:p>
          <a:p>
            <a:pPr indent="-526951" lvl="0" marL="609585" marR="0" rtl="0" algn="l">
              <a:lnSpc>
                <a:spcPct val="100000"/>
              </a:lnSpc>
              <a:spcBef>
                <a:spcPts val="853"/>
              </a:spcBef>
              <a:spcAft>
                <a:spcPts val="0"/>
              </a:spcAft>
              <a:buClr>
                <a:schemeClr val="dk1"/>
              </a:buClr>
              <a:buSzPct val="142222"/>
              <a:buFont typeface="Arial"/>
              <a:buChar char="•"/>
            </a:pPr>
            <a:r>
              <a:rPr lang="en-US" sz="3600"/>
              <a:t>Defining derechos as widespread severe wind swaths originating from self-organized, cold-pool driven MCSs (as in Corfidi et al. 2016) accomplishes the ‘phenomenological’ component of the definition. </a:t>
            </a:r>
            <a:endParaRPr/>
          </a:p>
          <a:p>
            <a:pPr indent="-372518" lvl="0" marL="609585" marR="0" rtl="0" algn="l">
              <a:lnSpc>
                <a:spcPct val="100000"/>
              </a:lnSpc>
              <a:spcBef>
                <a:spcPts val="853"/>
              </a:spcBef>
              <a:spcAft>
                <a:spcPts val="0"/>
              </a:spcAft>
              <a:buClr>
                <a:schemeClr val="dk1"/>
              </a:buClr>
              <a:buSzPct val="142222"/>
              <a:buFont typeface="Arial"/>
              <a:buNone/>
            </a:pPr>
            <a:r>
              <a:t/>
            </a:r>
            <a:endParaRPr sz="3600"/>
          </a:p>
          <a:p>
            <a:pPr indent="-526950" lvl="0" marL="609584" marR="0" rtl="0" algn="l">
              <a:lnSpc>
                <a:spcPct val="100000"/>
              </a:lnSpc>
              <a:spcBef>
                <a:spcPts val="853"/>
              </a:spcBef>
              <a:spcAft>
                <a:spcPts val="0"/>
              </a:spcAft>
              <a:buClr>
                <a:schemeClr val="dk1"/>
              </a:buClr>
              <a:buSzPct val="142222"/>
              <a:buFont typeface="Arial"/>
              <a:buChar char="•"/>
            </a:pPr>
            <a:r>
              <a:rPr lang="en-US" sz="3600"/>
              <a:t>Past research has shown that the most impactful feature to derecho wind swaths was the existence of multiple embedded 33+ m s</a:t>
            </a:r>
            <a:r>
              <a:rPr baseline="30000" lang="en-US" sz="3600"/>
              <a:t>-1</a:t>
            </a:r>
            <a:r>
              <a:rPr lang="en-US" sz="3600"/>
              <a:t> wind gusts (Squitieri et al. 2023a, b). Including multiple 33+ m s</a:t>
            </a:r>
            <a:r>
              <a:rPr baseline="30000" lang="en-US" sz="3600"/>
              <a:t>-1</a:t>
            </a:r>
            <a:r>
              <a:rPr lang="en-US" sz="3600"/>
              <a:t> wind gusts will make derechos phenomenally distinct.</a:t>
            </a:r>
            <a:endParaRPr sz="3600"/>
          </a:p>
          <a:p>
            <a:pPr indent="0" lvl="0" marL="609584" marR="0" rtl="0" algn="l">
              <a:lnSpc>
                <a:spcPct val="100000"/>
              </a:lnSpc>
              <a:spcBef>
                <a:spcPts val="853"/>
              </a:spcBef>
              <a:spcAft>
                <a:spcPts val="0"/>
              </a:spcAft>
              <a:buNone/>
            </a:pPr>
            <a:r>
              <a:t/>
            </a:r>
            <a:endParaRPr sz="3600"/>
          </a:p>
          <a:p>
            <a:pPr indent="-548009" lvl="0" marL="609584" rtl="0" algn="l">
              <a:spcBef>
                <a:spcPts val="853"/>
              </a:spcBef>
              <a:spcAft>
                <a:spcPts val="0"/>
              </a:spcAft>
              <a:buSzPct val="161616"/>
              <a:buChar char="•"/>
            </a:pPr>
            <a:r>
              <a:rPr lang="en-US" sz="3600"/>
              <a:t>Many past studies (going back to Johns and Hirt 1987) noted the distinct phenomenal occurrence of derechos moving faster (sometimes much faster) than the mean wind speed.</a:t>
            </a:r>
            <a:endParaRPr sz="3600"/>
          </a:p>
          <a:p>
            <a:pPr indent="0" lvl="0" marL="609584" marR="0" rtl="0" algn="l">
              <a:lnSpc>
                <a:spcPct val="100000"/>
              </a:lnSpc>
              <a:spcBef>
                <a:spcPts val="853"/>
              </a:spcBef>
              <a:spcAft>
                <a:spcPts val="0"/>
              </a:spcAft>
              <a:buNone/>
            </a:pPr>
            <a:r>
              <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34984e6a1bf_0_326"/>
          <p:cNvSpPr txBox="1"/>
          <p:nvPr>
            <p:ph type="title"/>
          </p:nvPr>
        </p:nvSpPr>
        <p:spPr>
          <a:xfrm>
            <a:off x="781812" y="-375539"/>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b="1" lang="en-US" sz="3200"/>
              <a:t>MCS Forward Motion</a:t>
            </a:r>
            <a:endParaRPr b="1" sz="3200"/>
          </a:p>
        </p:txBody>
      </p:sp>
      <p:sp>
        <p:nvSpPr>
          <p:cNvPr id="324" name="Google Shape;324;g34984e6a1bf_0_326"/>
          <p:cNvSpPr txBox="1"/>
          <p:nvPr>
            <p:ph idx="1" type="body"/>
          </p:nvPr>
        </p:nvSpPr>
        <p:spPr>
          <a:xfrm>
            <a:off x="0" y="527177"/>
            <a:ext cx="120792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Recall that progressive cold pools can be heavily influential on MCS forward (downwind) propagation.</a:t>
            </a:r>
            <a:endParaRPr sz="2000"/>
          </a:p>
        </p:txBody>
      </p:sp>
      <p:pic>
        <p:nvPicPr>
          <p:cNvPr id="325" name="Google Shape;325;g34984e6a1bf_0_326"/>
          <p:cNvPicPr preferRelativeResize="0"/>
          <p:nvPr/>
        </p:nvPicPr>
        <p:blipFill rotWithShape="1">
          <a:blip r:embed="rId3">
            <a:alphaModFix/>
          </a:blip>
          <a:srcRect b="0" l="0" r="0" t="0"/>
          <a:stretch/>
        </p:blipFill>
        <p:spPr>
          <a:xfrm>
            <a:off x="0" y="1737359"/>
            <a:ext cx="5473014" cy="2484501"/>
          </a:xfrm>
          <a:prstGeom prst="rect">
            <a:avLst/>
          </a:prstGeom>
          <a:noFill/>
          <a:ln>
            <a:noFill/>
          </a:ln>
        </p:spPr>
      </p:pic>
      <p:pic>
        <p:nvPicPr>
          <p:cNvPr id="326" name="Google Shape;326;g34984e6a1bf_0_326"/>
          <p:cNvPicPr preferRelativeResize="0"/>
          <p:nvPr/>
        </p:nvPicPr>
        <p:blipFill rotWithShape="1">
          <a:blip r:embed="rId4">
            <a:alphaModFix/>
          </a:blip>
          <a:srcRect b="0" l="0" r="0" t="0"/>
          <a:stretch/>
        </p:blipFill>
        <p:spPr>
          <a:xfrm>
            <a:off x="1" y="4242816"/>
            <a:ext cx="5473014" cy="2615184"/>
          </a:xfrm>
          <a:prstGeom prst="rect">
            <a:avLst/>
          </a:prstGeom>
          <a:noFill/>
          <a:ln>
            <a:noFill/>
          </a:ln>
        </p:spPr>
      </p:pic>
      <p:pic>
        <p:nvPicPr>
          <p:cNvPr id="327" name="Google Shape;327;g34984e6a1bf_0_326"/>
          <p:cNvPicPr preferRelativeResize="0"/>
          <p:nvPr/>
        </p:nvPicPr>
        <p:blipFill rotWithShape="1">
          <a:blip r:embed="rId5">
            <a:alphaModFix/>
          </a:blip>
          <a:srcRect b="0" l="0" r="0" t="0"/>
          <a:stretch/>
        </p:blipFill>
        <p:spPr>
          <a:xfrm>
            <a:off x="6039612" y="2248980"/>
            <a:ext cx="5910752" cy="3532251"/>
          </a:xfrm>
          <a:prstGeom prst="rect">
            <a:avLst/>
          </a:prstGeom>
          <a:noFill/>
          <a:ln>
            <a:noFill/>
          </a:ln>
        </p:spPr>
      </p:pic>
      <p:sp>
        <p:nvSpPr>
          <p:cNvPr id="328" name="Google Shape;328;g34984e6a1bf_0_326"/>
          <p:cNvSpPr/>
          <p:nvPr/>
        </p:nvSpPr>
        <p:spPr>
          <a:xfrm>
            <a:off x="5038344" y="5301361"/>
            <a:ext cx="4316100" cy="530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g34984e6a1bf_0_326"/>
          <p:cNvSpPr/>
          <p:nvPr/>
        </p:nvSpPr>
        <p:spPr>
          <a:xfrm>
            <a:off x="4275572" y="3216529"/>
            <a:ext cx="2523600" cy="530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g34984e6a1bf_0_326"/>
          <p:cNvSpPr/>
          <p:nvPr/>
        </p:nvSpPr>
        <p:spPr>
          <a:xfrm>
            <a:off x="10927080" y="5404104"/>
            <a:ext cx="539400" cy="54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g34984e6a1bf_0_326"/>
          <p:cNvSpPr/>
          <p:nvPr/>
        </p:nvSpPr>
        <p:spPr>
          <a:xfrm>
            <a:off x="6117336" y="2368296"/>
            <a:ext cx="585216" cy="813816"/>
          </a:xfrm>
          <a:custGeom>
            <a:rect b="b" l="l" r="r" t="t"/>
            <a:pathLst>
              <a:path extrusionOk="0" h="813816" w="585216">
                <a:moveTo>
                  <a:pt x="0" y="0"/>
                </a:moveTo>
                <a:cubicBezTo>
                  <a:pt x="92964" y="119634"/>
                  <a:pt x="185928" y="239268"/>
                  <a:pt x="283464" y="374904"/>
                </a:cubicBezTo>
                <a:cubicBezTo>
                  <a:pt x="381000" y="510540"/>
                  <a:pt x="483108" y="662178"/>
                  <a:pt x="585216" y="813816"/>
                </a:cubicBezTo>
              </a:path>
            </a:pathLst>
          </a:custGeom>
          <a:noFill/>
          <a:ln cap="flat" cmpd="sng" w="762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g34984e6a1bf_0_326"/>
          <p:cNvSpPr/>
          <p:nvPr/>
        </p:nvSpPr>
        <p:spPr>
          <a:xfrm>
            <a:off x="7251192" y="3813048"/>
            <a:ext cx="941832" cy="813816"/>
          </a:xfrm>
          <a:custGeom>
            <a:rect b="b" l="l" r="r" t="t"/>
            <a:pathLst>
              <a:path extrusionOk="0" h="813816" w="941832">
                <a:moveTo>
                  <a:pt x="0" y="0"/>
                </a:moveTo>
                <a:cubicBezTo>
                  <a:pt x="120396" y="125730"/>
                  <a:pt x="240792" y="251460"/>
                  <a:pt x="356616" y="356616"/>
                </a:cubicBezTo>
                <a:cubicBezTo>
                  <a:pt x="472440" y="461772"/>
                  <a:pt x="597408" y="554736"/>
                  <a:pt x="694944" y="630936"/>
                </a:cubicBezTo>
                <a:cubicBezTo>
                  <a:pt x="792480" y="707136"/>
                  <a:pt x="867156" y="760476"/>
                  <a:pt x="941832" y="813816"/>
                </a:cubicBezTo>
              </a:path>
            </a:pathLst>
          </a:custGeom>
          <a:noFill/>
          <a:ln cap="flat" cmpd="sng" w="762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g34984e6a1bf_0_326"/>
          <p:cNvSpPr/>
          <p:nvPr/>
        </p:nvSpPr>
        <p:spPr>
          <a:xfrm>
            <a:off x="8257032" y="2889504"/>
            <a:ext cx="3353003" cy="2545398"/>
          </a:xfrm>
          <a:custGeom>
            <a:rect b="b" l="l" r="r" t="t"/>
            <a:pathLst>
              <a:path extrusionOk="0" h="2545398" w="3353003">
                <a:moveTo>
                  <a:pt x="0" y="1819656"/>
                </a:moveTo>
                <a:cubicBezTo>
                  <a:pt x="83058" y="1875282"/>
                  <a:pt x="166116" y="1930908"/>
                  <a:pt x="256032" y="1984248"/>
                </a:cubicBezTo>
                <a:cubicBezTo>
                  <a:pt x="345948" y="2037588"/>
                  <a:pt x="452628" y="2097024"/>
                  <a:pt x="539496" y="2139696"/>
                </a:cubicBezTo>
                <a:cubicBezTo>
                  <a:pt x="626364" y="2182368"/>
                  <a:pt x="777240" y="2240280"/>
                  <a:pt x="777240" y="2240280"/>
                </a:cubicBezTo>
                <a:lnTo>
                  <a:pt x="1042416" y="2350008"/>
                </a:lnTo>
                <a:cubicBezTo>
                  <a:pt x="1118616" y="2382012"/>
                  <a:pt x="1162812" y="2406396"/>
                  <a:pt x="1234440" y="2432304"/>
                </a:cubicBezTo>
                <a:cubicBezTo>
                  <a:pt x="1306068" y="2458212"/>
                  <a:pt x="1388364" y="2490216"/>
                  <a:pt x="1472184" y="2505456"/>
                </a:cubicBezTo>
                <a:cubicBezTo>
                  <a:pt x="1556004" y="2520696"/>
                  <a:pt x="1737360" y="2523744"/>
                  <a:pt x="1737360" y="2523744"/>
                </a:cubicBezTo>
                <a:cubicBezTo>
                  <a:pt x="1836420" y="2529840"/>
                  <a:pt x="1950720" y="2554224"/>
                  <a:pt x="2066544" y="2542032"/>
                </a:cubicBezTo>
                <a:cubicBezTo>
                  <a:pt x="2182368" y="2529840"/>
                  <a:pt x="2330196" y="2487168"/>
                  <a:pt x="2432304" y="2450592"/>
                </a:cubicBezTo>
                <a:cubicBezTo>
                  <a:pt x="2534412" y="2414016"/>
                  <a:pt x="2607564" y="2368296"/>
                  <a:pt x="2679192" y="2322576"/>
                </a:cubicBezTo>
                <a:cubicBezTo>
                  <a:pt x="2750820" y="2276856"/>
                  <a:pt x="2798064" y="2231136"/>
                  <a:pt x="2862072" y="2176272"/>
                </a:cubicBezTo>
                <a:cubicBezTo>
                  <a:pt x="2926080" y="2121408"/>
                  <a:pt x="3009900" y="2060448"/>
                  <a:pt x="3063240" y="1993392"/>
                </a:cubicBezTo>
                <a:cubicBezTo>
                  <a:pt x="3116580" y="1926336"/>
                  <a:pt x="3144012" y="1853184"/>
                  <a:pt x="3182112" y="1773936"/>
                </a:cubicBezTo>
                <a:cubicBezTo>
                  <a:pt x="3220212" y="1694688"/>
                  <a:pt x="3264408" y="1604772"/>
                  <a:pt x="3291840" y="1517904"/>
                </a:cubicBezTo>
                <a:cubicBezTo>
                  <a:pt x="3319272" y="1431036"/>
                  <a:pt x="3337560" y="1333500"/>
                  <a:pt x="3346704" y="1252728"/>
                </a:cubicBezTo>
                <a:cubicBezTo>
                  <a:pt x="3355848" y="1171956"/>
                  <a:pt x="3354324" y="1109472"/>
                  <a:pt x="3346704" y="1033272"/>
                </a:cubicBezTo>
                <a:cubicBezTo>
                  <a:pt x="3339084" y="957072"/>
                  <a:pt x="3320796" y="876300"/>
                  <a:pt x="3300984" y="795528"/>
                </a:cubicBezTo>
                <a:cubicBezTo>
                  <a:pt x="3281172" y="714756"/>
                  <a:pt x="3253740" y="623316"/>
                  <a:pt x="3227832" y="548640"/>
                </a:cubicBezTo>
                <a:cubicBezTo>
                  <a:pt x="3201924" y="473964"/>
                  <a:pt x="3180588" y="402336"/>
                  <a:pt x="3145536" y="347472"/>
                </a:cubicBezTo>
                <a:cubicBezTo>
                  <a:pt x="3110484" y="292608"/>
                  <a:pt x="3066288" y="277368"/>
                  <a:pt x="3017520" y="219456"/>
                </a:cubicBezTo>
                <a:cubicBezTo>
                  <a:pt x="2968752" y="161544"/>
                  <a:pt x="2910840" y="80772"/>
                  <a:pt x="2852928" y="0"/>
                </a:cubicBezTo>
              </a:path>
            </a:pathLst>
          </a:custGeom>
          <a:noFill/>
          <a:ln cap="flat" cmpd="sng" w="762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g34984e6a1bf_0_326"/>
          <p:cNvSpPr/>
          <p:nvPr/>
        </p:nvSpPr>
        <p:spPr>
          <a:xfrm rot="3555076">
            <a:off x="11409882" y="2929769"/>
            <a:ext cx="452399" cy="484813"/>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g34984e6a1bf_0_326"/>
          <p:cNvSpPr/>
          <p:nvPr/>
        </p:nvSpPr>
        <p:spPr>
          <a:xfrm rot="-8232280">
            <a:off x="7226931" y="4138945"/>
            <a:ext cx="452176" cy="484649"/>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g34984e6a1bf_0_326"/>
          <p:cNvSpPr/>
          <p:nvPr/>
        </p:nvSpPr>
        <p:spPr>
          <a:xfrm rot="-8965246">
            <a:off x="8367187" y="4977272"/>
            <a:ext cx="452303" cy="484717"/>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g34984e6a1bf_0_326"/>
          <p:cNvSpPr/>
          <p:nvPr/>
        </p:nvSpPr>
        <p:spPr>
          <a:xfrm rot="-10052971">
            <a:off x="9335661" y="5365575"/>
            <a:ext cx="452235" cy="484775"/>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g34984e6a1bf_0_326"/>
          <p:cNvSpPr/>
          <p:nvPr/>
        </p:nvSpPr>
        <p:spPr>
          <a:xfrm rot="9935700">
            <a:off x="10303695" y="5407776"/>
            <a:ext cx="452217" cy="484667"/>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g34984e6a1bf_0_326"/>
          <p:cNvSpPr/>
          <p:nvPr/>
        </p:nvSpPr>
        <p:spPr>
          <a:xfrm rot="8261278">
            <a:off x="11125295" y="4984204"/>
            <a:ext cx="452339" cy="484627"/>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g34984e6a1bf_0_326"/>
          <p:cNvSpPr/>
          <p:nvPr/>
        </p:nvSpPr>
        <p:spPr>
          <a:xfrm rot="6446956">
            <a:off x="11561578" y="4192805"/>
            <a:ext cx="452209" cy="484656"/>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g34984e6a1bf_0_326"/>
          <p:cNvSpPr/>
          <p:nvPr/>
        </p:nvSpPr>
        <p:spPr>
          <a:xfrm rot="-7587118">
            <a:off x="6034064" y="2743682"/>
            <a:ext cx="452412" cy="484572"/>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g34984e6a1bf_0_326"/>
          <p:cNvSpPr/>
          <p:nvPr/>
        </p:nvSpPr>
        <p:spPr>
          <a:xfrm>
            <a:off x="1429938" y="2853875"/>
            <a:ext cx="2279126" cy="1079115"/>
          </a:xfrm>
          <a:custGeom>
            <a:rect b="b" l="l" r="r" t="t"/>
            <a:pathLst>
              <a:path extrusionOk="0" h="808326" w="2105428">
                <a:moveTo>
                  <a:pt x="188171" y="607158"/>
                </a:moveTo>
                <a:cubicBezTo>
                  <a:pt x="290279" y="591918"/>
                  <a:pt x="520403" y="619350"/>
                  <a:pt x="672803" y="616302"/>
                </a:cubicBezTo>
                <a:cubicBezTo>
                  <a:pt x="825203" y="613254"/>
                  <a:pt x="986747" y="599538"/>
                  <a:pt x="1102571" y="588870"/>
                </a:cubicBezTo>
                <a:cubicBezTo>
                  <a:pt x="1218395" y="578202"/>
                  <a:pt x="1291547" y="585822"/>
                  <a:pt x="1367747" y="552294"/>
                </a:cubicBezTo>
                <a:cubicBezTo>
                  <a:pt x="1443947" y="518766"/>
                  <a:pt x="1495763" y="441042"/>
                  <a:pt x="1559771" y="387702"/>
                </a:cubicBezTo>
                <a:cubicBezTo>
                  <a:pt x="1623779" y="334362"/>
                  <a:pt x="1684739" y="282546"/>
                  <a:pt x="1751795" y="232254"/>
                </a:cubicBezTo>
                <a:cubicBezTo>
                  <a:pt x="1818851" y="181962"/>
                  <a:pt x="1914863" y="122526"/>
                  <a:pt x="1962107" y="85950"/>
                </a:cubicBezTo>
                <a:cubicBezTo>
                  <a:pt x="2009351" y="49374"/>
                  <a:pt x="2015447" y="24990"/>
                  <a:pt x="2035259" y="12798"/>
                </a:cubicBezTo>
                <a:cubicBezTo>
                  <a:pt x="2055071" y="606"/>
                  <a:pt x="2070311" y="-8538"/>
                  <a:pt x="2080979" y="12798"/>
                </a:cubicBezTo>
                <a:cubicBezTo>
                  <a:pt x="2091647" y="34134"/>
                  <a:pt x="2096219" y="98142"/>
                  <a:pt x="2099267" y="140814"/>
                </a:cubicBezTo>
                <a:cubicBezTo>
                  <a:pt x="2102315" y="183486"/>
                  <a:pt x="2111459" y="230730"/>
                  <a:pt x="2099267" y="268830"/>
                </a:cubicBezTo>
                <a:cubicBezTo>
                  <a:pt x="2087075" y="306930"/>
                  <a:pt x="2068787" y="328266"/>
                  <a:pt x="2026115" y="369414"/>
                </a:cubicBezTo>
                <a:cubicBezTo>
                  <a:pt x="1983443" y="410562"/>
                  <a:pt x="1901147" y="471522"/>
                  <a:pt x="1843235" y="515718"/>
                </a:cubicBezTo>
                <a:cubicBezTo>
                  <a:pt x="1785323" y="559914"/>
                  <a:pt x="1730459" y="593442"/>
                  <a:pt x="1678643" y="634590"/>
                </a:cubicBezTo>
                <a:cubicBezTo>
                  <a:pt x="1626827" y="675738"/>
                  <a:pt x="1568915" y="736698"/>
                  <a:pt x="1532339" y="762606"/>
                </a:cubicBezTo>
                <a:cubicBezTo>
                  <a:pt x="1495763" y="788514"/>
                  <a:pt x="1628351" y="782418"/>
                  <a:pt x="1459187" y="790038"/>
                </a:cubicBezTo>
                <a:cubicBezTo>
                  <a:pt x="1290023" y="797658"/>
                  <a:pt x="750527" y="808326"/>
                  <a:pt x="517355" y="808326"/>
                </a:cubicBezTo>
                <a:cubicBezTo>
                  <a:pt x="284183" y="808326"/>
                  <a:pt x="145499" y="796134"/>
                  <a:pt x="60155" y="790038"/>
                </a:cubicBezTo>
                <a:cubicBezTo>
                  <a:pt x="-25189" y="783942"/>
                  <a:pt x="5291" y="785466"/>
                  <a:pt x="5291" y="771750"/>
                </a:cubicBezTo>
                <a:cubicBezTo>
                  <a:pt x="5291" y="758034"/>
                  <a:pt x="35771" y="730602"/>
                  <a:pt x="60155" y="707742"/>
                </a:cubicBezTo>
                <a:cubicBezTo>
                  <a:pt x="84539" y="684882"/>
                  <a:pt x="86063" y="622398"/>
                  <a:pt x="188171" y="607158"/>
                </a:cubicBezTo>
                <a:close/>
              </a:path>
            </a:pathLst>
          </a:custGeom>
          <a:gradFill>
            <a:gsLst>
              <a:gs pos="0">
                <a:srgbClr val="2F5496">
                  <a:alpha val="80000"/>
                </a:srgbClr>
              </a:gs>
              <a:gs pos="47000">
                <a:srgbClr val="8DA9DB">
                  <a:alpha val="49803"/>
                </a:srgbClr>
              </a:gs>
              <a:gs pos="65000">
                <a:srgbClr val="B3C6E7">
                  <a:alpha val="69803"/>
                </a:srgbClr>
              </a:gs>
              <a:gs pos="100000">
                <a:srgbClr val="B3C6E7">
                  <a:alpha val="69803"/>
                </a:srgbClr>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g34984e6a1bf_0_326"/>
          <p:cNvSpPr/>
          <p:nvPr/>
        </p:nvSpPr>
        <p:spPr>
          <a:xfrm rot="10800000">
            <a:off x="94500" y="3994045"/>
            <a:ext cx="515100" cy="152700"/>
          </a:xfrm>
          <a:prstGeom prst="rightArrow">
            <a:avLst>
              <a:gd fmla="val 50000" name="adj1"/>
              <a:gd fmla="val 5000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g34984e6a1bf_0_326"/>
          <p:cNvSpPr/>
          <p:nvPr/>
        </p:nvSpPr>
        <p:spPr>
          <a:xfrm>
            <a:off x="478110" y="3994037"/>
            <a:ext cx="1067400" cy="152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g34984e6a1bf_0_326"/>
          <p:cNvSpPr txBox="1"/>
          <p:nvPr/>
        </p:nvSpPr>
        <p:spPr>
          <a:xfrm>
            <a:off x="405696" y="3842706"/>
            <a:ext cx="1082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2"/>
                </a:solidFill>
                <a:latin typeface="Calibri"/>
                <a:ea typeface="Calibri"/>
                <a:cs typeface="Calibri"/>
                <a:sym typeface="Calibri"/>
              </a:rPr>
              <a:t>V</a:t>
            </a:r>
            <a:r>
              <a:rPr b="1" baseline="-25000" lang="en-US" sz="2000">
                <a:solidFill>
                  <a:schemeClr val="accent2"/>
                </a:solidFill>
                <a:latin typeface="Calibri"/>
                <a:ea typeface="Calibri"/>
                <a:cs typeface="Calibri"/>
                <a:sym typeface="Calibri"/>
              </a:rPr>
              <a:t>Prop</a:t>
            </a:r>
            <a:endParaRPr b="1" baseline="-25000" sz="2000">
              <a:solidFill>
                <a:schemeClr val="accent2"/>
              </a:solidFill>
              <a:latin typeface="Calibri"/>
              <a:ea typeface="Calibri"/>
              <a:cs typeface="Calibri"/>
              <a:sym typeface="Calibri"/>
            </a:endParaRPr>
          </a:p>
        </p:txBody>
      </p:sp>
      <p:sp>
        <p:nvSpPr>
          <p:cNvPr id="346" name="Google Shape;346;g34984e6a1bf_0_326"/>
          <p:cNvSpPr/>
          <p:nvPr/>
        </p:nvSpPr>
        <p:spPr>
          <a:xfrm>
            <a:off x="148908" y="3405584"/>
            <a:ext cx="822900" cy="1860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g34984e6a1bf_0_326"/>
          <p:cNvSpPr/>
          <p:nvPr/>
        </p:nvSpPr>
        <p:spPr>
          <a:xfrm>
            <a:off x="156531" y="2987417"/>
            <a:ext cx="1020600" cy="2193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g34984e6a1bf_0_326"/>
          <p:cNvSpPr/>
          <p:nvPr/>
        </p:nvSpPr>
        <p:spPr>
          <a:xfrm>
            <a:off x="124025" y="2582912"/>
            <a:ext cx="1255200" cy="263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g34984e6a1bf_0_326"/>
          <p:cNvSpPr/>
          <p:nvPr/>
        </p:nvSpPr>
        <p:spPr>
          <a:xfrm>
            <a:off x="94592" y="5983043"/>
            <a:ext cx="822900" cy="2076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g34984e6a1bf_0_326"/>
          <p:cNvSpPr/>
          <p:nvPr/>
        </p:nvSpPr>
        <p:spPr>
          <a:xfrm>
            <a:off x="90385" y="5543331"/>
            <a:ext cx="1020600" cy="2193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g34984e6a1bf_0_326"/>
          <p:cNvSpPr/>
          <p:nvPr/>
        </p:nvSpPr>
        <p:spPr>
          <a:xfrm>
            <a:off x="99143" y="5098944"/>
            <a:ext cx="1123500" cy="3018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g34984e6a1bf_0_326"/>
          <p:cNvSpPr/>
          <p:nvPr/>
        </p:nvSpPr>
        <p:spPr>
          <a:xfrm>
            <a:off x="148908" y="6573931"/>
            <a:ext cx="583500" cy="194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g34984e6a1bf_0_326"/>
          <p:cNvSpPr txBox="1"/>
          <p:nvPr/>
        </p:nvSpPr>
        <p:spPr>
          <a:xfrm>
            <a:off x="90385" y="6530645"/>
            <a:ext cx="752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50 kts</a:t>
            </a:r>
            <a:endParaRPr b="1" sz="1800">
              <a:solidFill>
                <a:schemeClr val="dk1"/>
              </a:solidFill>
              <a:latin typeface="Calibri"/>
              <a:ea typeface="Calibri"/>
              <a:cs typeface="Calibri"/>
              <a:sym typeface="Calibri"/>
            </a:endParaRPr>
          </a:p>
        </p:txBody>
      </p:sp>
      <p:sp>
        <p:nvSpPr>
          <p:cNvPr id="354" name="Google Shape;354;g34984e6a1bf_0_326"/>
          <p:cNvSpPr/>
          <p:nvPr/>
        </p:nvSpPr>
        <p:spPr>
          <a:xfrm rot="-4981550">
            <a:off x="1428261" y="3791731"/>
            <a:ext cx="353314" cy="234836"/>
          </a:xfrm>
          <a:prstGeom prst="arc">
            <a:avLst>
              <a:gd fmla="val 16200000" name="adj1"/>
              <a:gd fmla="val 0" name="adj2"/>
            </a:avLst>
          </a:prstGeom>
          <a:noFill/>
          <a:ln cap="flat" cmpd="sng" w="381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g34984e6a1bf_0_326"/>
          <p:cNvSpPr/>
          <p:nvPr/>
        </p:nvSpPr>
        <p:spPr>
          <a:xfrm rot="-3703889">
            <a:off x="1432940" y="3764420"/>
            <a:ext cx="72212" cy="66442"/>
          </a:xfrm>
          <a:prstGeom prst="triangle">
            <a:avLst>
              <a:gd fmla="val 50000"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g34984e6a1bf_0_326"/>
          <p:cNvSpPr/>
          <p:nvPr/>
        </p:nvSpPr>
        <p:spPr>
          <a:xfrm>
            <a:off x="3965417" y="6627438"/>
            <a:ext cx="1296300" cy="194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g34984e6a1bf_0_326"/>
          <p:cNvSpPr/>
          <p:nvPr/>
        </p:nvSpPr>
        <p:spPr>
          <a:xfrm>
            <a:off x="4725908" y="6604003"/>
            <a:ext cx="641400" cy="222600"/>
          </a:xfrm>
          <a:prstGeom prst="rightArrow">
            <a:avLst>
              <a:gd fmla="val 50000" name="adj1"/>
              <a:gd fmla="val 50000" name="adj2"/>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g34984e6a1bf_0_326"/>
          <p:cNvSpPr txBox="1"/>
          <p:nvPr/>
        </p:nvSpPr>
        <p:spPr>
          <a:xfrm>
            <a:off x="4124115" y="6501945"/>
            <a:ext cx="665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60ED4"/>
                </a:solidFill>
                <a:latin typeface="Calibri"/>
                <a:ea typeface="Calibri"/>
                <a:cs typeface="Calibri"/>
                <a:sym typeface="Calibri"/>
              </a:rPr>
              <a:t>V</a:t>
            </a:r>
            <a:r>
              <a:rPr b="1" baseline="-25000" lang="en-US" sz="1800">
                <a:solidFill>
                  <a:srgbClr val="260ED4"/>
                </a:solidFill>
                <a:latin typeface="Calibri"/>
                <a:ea typeface="Calibri"/>
                <a:cs typeface="Calibri"/>
                <a:sym typeface="Calibri"/>
              </a:rPr>
              <a:t>Prop</a:t>
            </a:r>
            <a:endParaRPr b="1" baseline="-25000" sz="1800">
              <a:solidFill>
                <a:srgbClr val="260ED4"/>
              </a:solidFill>
              <a:latin typeface="Calibri"/>
              <a:ea typeface="Calibri"/>
              <a:cs typeface="Calibri"/>
              <a:sym typeface="Calibri"/>
            </a:endParaRPr>
          </a:p>
        </p:txBody>
      </p:sp>
      <p:sp>
        <p:nvSpPr>
          <p:cNvPr id="359" name="Google Shape;359;g34984e6a1bf_0_326"/>
          <p:cNvSpPr/>
          <p:nvPr/>
        </p:nvSpPr>
        <p:spPr>
          <a:xfrm rot="305346">
            <a:off x="3230653" y="6199335"/>
            <a:ext cx="561413" cy="605088"/>
          </a:xfrm>
          <a:prstGeom prst="arc">
            <a:avLst>
              <a:gd fmla="val 16230336" name="adj1"/>
              <a:gd fmla="val 0" name="adj2"/>
            </a:avLst>
          </a:prstGeom>
          <a:noFill/>
          <a:ln cap="flat" cmpd="sng" w="5715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g34984e6a1bf_0_326"/>
          <p:cNvSpPr/>
          <p:nvPr/>
        </p:nvSpPr>
        <p:spPr>
          <a:xfrm flipH="1" rot="5400000">
            <a:off x="3778163" y="6388545"/>
            <a:ext cx="123900" cy="102900"/>
          </a:xfrm>
          <a:prstGeom prst="triangle">
            <a:avLst>
              <a:gd fmla="val 48075"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g34984e6a1bf_0_326"/>
          <p:cNvSpPr/>
          <p:nvPr/>
        </p:nvSpPr>
        <p:spPr>
          <a:xfrm flipH="1" rot="3125598">
            <a:off x="3718640" y="6254652"/>
            <a:ext cx="142583" cy="114377"/>
          </a:xfrm>
          <a:prstGeom prst="triangle">
            <a:avLst>
              <a:gd fmla="val 48075" name="adj"/>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g34984e6a1bf_0_326"/>
          <p:cNvSpPr/>
          <p:nvPr/>
        </p:nvSpPr>
        <p:spPr>
          <a:xfrm rot="1429048">
            <a:off x="3789269" y="6231224"/>
            <a:ext cx="601747" cy="332842"/>
          </a:xfrm>
          <a:prstGeom prst="arc">
            <a:avLst>
              <a:gd fmla="val 16200000" name="adj1"/>
              <a:gd fmla="val 0" name="adj2"/>
            </a:avLst>
          </a:prstGeom>
          <a:noFill/>
          <a:ln cap="flat" cmpd="sng" w="57150">
            <a:solidFill>
              <a:srgbClr val="00B0F0"/>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g34984e6a1bf_0_326"/>
          <p:cNvSpPr/>
          <p:nvPr/>
        </p:nvSpPr>
        <p:spPr>
          <a:xfrm rot="1429048">
            <a:off x="4338189" y="6237864"/>
            <a:ext cx="601747" cy="332842"/>
          </a:xfrm>
          <a:prstGeom prst="arc">
            <a:avLst>
              <a:gd fmla="val 16200000" name="adj1"/>
              <a:gd fmla="val 0" name="adj2"/>
            </a:avLst>
          </a:prstGeom>
          <a:noFill/>
          <a:ln cap="flat" cmpd="sng" w="57150">
            <a:solidFill>
              <a:srgbClr val="00B0F0"/>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g34984e6a1bf_0_326"/>
          <p:cNvSpPr/>
          <p:nvPr/>
        </p:nvSpPr>
        <p:spPr>
          <a:xfrm>
            <a:off x="2485292" y="4724399"/>
            <a:ext cx="1582077" cy="1652609"/>
          </a:xfrm>
          <a:custGeom>
            <a:rect b="b" l="l" r="r" t="t"/>
            <a:pathLst>
              <a:path extrusionOk="0" h="1446485" w="1444819">
                <a:moveTo>
                  <a:pt x="1288720" y="524818"/>
                </a:moveTo>
                <a:cubicBezTo>
                  <a:pt x="1359059" y="591249"/>
                  <a:pt x="1380551" y="632280"/>
                  <a:pt x="1405951" y="712387"/>
                </a:cubicBezTo>
                <a:cubicBezTo>
                  <a:pt x="1431351" y="792494"/>
                  <a:pt x="1435259" y="913633"/>
                  <a:pt x="1441120" y="1005464"/>
                </a:cubicBezTo>
                <a:cubicBezTo>
                  <a:pt x="1446982" y="1097295"/>
                  <a:pt x="1445028" y="1196941"/>
                  <a:pt x="1441120" y="1263372"/>
                </a:cubicBezTo>
                <a:cubicBezTo>
                  <a:pt x="1437212" y="1329803"/>
                  <a:pt x="1433305" y="1376695"/>
                  <a:pt x="1417674" y="1404049"/>
                </a:cubicBezTo>
                <a:cubicBezTo>
                  <a:pt x="1402043" y="1431403"/>
                  <a:pt x="1382505" y="1421634"/>
                  <a:pt x="1347336" y="1427495"/>
                </a:cubicBezTo>
                <a:cubicBezTo>
                  <a:pt x="1312167" y="1433357"/>
                  <a:pt x="1265274" y="1458757"/>
                  <a:pt x="1206659" y="1439218"/>
                </a:cubicBezTo>
                <a:cubicBezTo>
                  <a:pt x="1148043" y="1419680"/>
                  <a:pt x="995643" y="1310264"/>
                  <a:pt x="995643" y="1310264"/>
                </a:cubicBezTo>
                <a:cubicBezTo>
                  <a:pt x="849104" y="1218433"/>
                  <a:pt x="489597" y="1048448"/>
                  <a:pt x="327428" y="888233"/>
                </a:cubicBezTo>
                <a:cubicBezTo>
                  <a:pt x="165259" y="728018"/>
                  <a:pt x="67566" y="489649"/>
                  <a:pt x="22628" y="348972"/>
                </a:cubicBezTo>
                <a:cubicBezTo>
                  <a:pt x="-22310" y="208295"/>
                  <a:pt x="5043" y="100833"/>
                  <a:pt x="57797" y="44172"/>
                </a:cubicBezTo>
                <a:cubicBezTo>
                  <a:pt x="110551" y="-12489"/>
                  <a:pt x="241459" y="-2720"/>
                  <a:pt x="339151" y="9003"/>
                </a:cubicBezTo>
                <a:cubicBezTo>
                  <a:pt x="436843" y="20726"/>
                  <a:pt x="536490" y="63710"/>
                  <a:pt x="643951" y="114510"/>
                </a:cubicBezTo>
                <a:cubicBezTo>
                  <a:pt x="751412" y="165310"/>
                  <a:pt x="874505" y="245418"/>
                  <a:pt x="983920" y="313803"/>
                </a:cubicBezTo>
                <a:cubicBezTo>
                  <a:pt x="1093335" y="382188"/>
                  <a:pt x="1218381" y="458387"/>
                  <a:pt x="1288720" y="524818"/>
                </a:cubicBezTo>
                <a:close/>
              </a:path>
            </a:pathLst>
          </a:custGeom>
          <a:gradFill>
            <a:gsLst>
              <a:gs pos="0">
                <a:srgbClr val="260ED4"/>
              </a:gs>
              <a:gs pos="50000">
                <a:srgbClr val="7B6AF6">
                  <a:alpha val="40000"/>
                </a:srgbClr>
              </a:gs>
              <a:gs pos="100000">
                <a:srgbClr val="C4B7F5">
                  <a:alpha val="49803"/>
                </a:srgbClr>
              </a:gs>
            </a:gsLst>
            <a:lin ang="1350003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g34984e6a1bf_0_326"/>
          <p:cNvSpPr/>
          <p:nvPr/>
        </p:nvSpPr>
        <p:spPr>
          <a:xfrm>
            <a:off x="1254883" y="2422310"/>
            <a:ext cx="1742016" cy="1377365"/>
          </a:xfrm>
          <a:custGeom>
            <a:rect b="b" l="l" r="r" t="t"/>
            <a:pathLst>
              <a:path extrusionOk="0" h="1238081" w="1569384">
                <a:moveTo>
                  <a:pt x="1057873" y="1210859"/>
                </a:moveTo>
                <a:lnTo>
                  <a:pt x="526714" y="1217583"/>
                </a:lnTo>
                <a:cubicBezTo>
                  <a:pt x="375435" y="1222065"/>
                  <a:pt x="234240" y="1236633"/>
                  <a:pt x="150196" y="1237753"/>
                </a:cubicBezTo>
                <a:cubicBezTo>
                  <a:pt x="66152" y="1238874"/>
                  <a:pt x="47102" y="1237753"/>
                  <a:pt x="22449" y="1224306"/>
                </a:cubicBezTo>
                <a:cubicBezTo>
                  <a:pt x="-2204" y="1210859"/>
                  <a:pt x="-2203" y="1190689"/>
                  <a:pt x="2279" y="1157071"/>
                </a:cubicBezTo>
                <a:cubicBezTo>
                  <a:pt x="6761" y="1123453"/>
                  <a:pt x="20208" y="1068544"/>
                  <a:pt x="49343" y="1022600"/>
                </a:cubicBezTo>
                <a:cubicBezTo>
                  <a:pt x="78478" y="976656"/>
                  <a:pt x="127784" y="921747"/>
                  <a:pt x="177090" y="881406"/>
                </a:cubicBezTo>
                <a:cubicBezTo>
                  <a:pt x="226396" y="841065"/>
                  <a:pt x="294753" y="827618"/>
                  <a:pt x="345179" y="780553"/>
                </a:cubicBezTo>
                <a:cubicBezTo>
                  <a:pt x="395605" y="733488"/>
                  <a:pt x="432584" y="665133"/>
                  <a:pt x="479649" y="599018"/>
                </a:cubicBezTo>
                <a:cubicBezTo>
                  <a:pt x="526714" y="532903"/>
                  <a:pt x="561452" y="456703"/>
                  <a:pt x="627567" y="383865"/>
                </a:cubicBezTo>
                <a:cubicBezTo>
                  <a:pt x="693682" y="311027"/>
                  <a:pt x="876337" y="161989"/>
                  <a:pt x="876337" y="161989"/>
                </a:cubicBezTo>
                <a:cubicBezTo>
                  <a:pt x="941331" y="103718"/>
                  <a:pt x="974949" y="61135"/>
                  <a:pt x="1017531" y="34241"/>
                </a:cubicBezTo>
                <a:cubicBezTo>
                  <a:pt x="1060113" y="7347"/>
                  <a:pt x="1079163" y="-2738"/>
                  <a:pt x="1131831" y="624"/>
                </a:cubicBezTo>
                <a:cubicBezTo>
                  <a:pt x="1184499" y="3986"/>
                  <a:pt x="1273025" y="2865"/>
                  <a:pt x="1333537" y="54412"/>
                </a:cubicBezTo>
                <a:cubicBezTo>
                  <a:pt x="1394049" y="105959"/>
                  <a:pt x="1455681" y="205691"/>
                  <a:pt x="1494902" y="309906"/>
                </a:cubicBezTo>
                <a:cubicBezTo>
                  <a:pt x="1534123" y="414121"/>
                  <a:pt x="1574464" y="574365"/>
                  <a:pt x="1568861" y="679700"/>
                </a:cubicBezTo>
                <a:cubicBezTo>
                  <a:pt x="1563258" y="785035"/>
                  <a:pt x="1502746" y="870200"/>
                  <a:pt x="1461284" y="941918"/>
                </a:cubicBezTo>
                <a:cubicBezTo>
                  <a:pt x="1419822" y="1013636"/>
                  <a:pt x="1363793" y="1069665"/>
                  <a:pt x="1320090" y="1110006"/>
                </a:cubicBezTo>
                <a:cubicBezTo>
                  <a:pt x="1276387" y="1150347"/>
                  <a:pt x="1228202" y="1168277"/>
                  <a:pt x="1199067" y="1183965"/>
                </a:cubicBezTo>
                <a:cubicBezTo>
                  <a:pt x="1169932" y="1199653"/>
                  <a:pt x="1160967" y="1200774"/>
                  <a:pt x="1145279" y="1204136"/>
                </a:cubicBezTo>
                <a:cubicBezTo>
                  <a:pt x="1129591" y="1207498"/>
                  <a:pt x="1160967" y="1208618"/>
                  <a:pt x="1057873" y="1210859"/>
                </a:cubicBezTo>
                <a:close/>
              </a:path>
            </a:pathLst>
          </a:custGeom>
          <a:gradFill>
            <a:gsLst>
              <a:gs pos="0">
                <a:srgbClr val="502100">
                  <a:alpha val="69803"/>
                </a:srgbClr>
              </a:gs>
              <a:gs pos="50000">
                <a:srgbClr val="C55A11">
                  <a:alpha val="49803"/>
                </a:srgbClr>
              </a:gs>
              <a:gs pos="100000">
                <a:srgbClr val="F7CAAC">
                  <a:alpha val="49803"/>
                </a:srgbClr>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g34984e6a1bf_0_326"/>
          <p:cNvSpPr/>
          <p:nvPr/>
        </p:nvSpPr>
        <p:spPr>
          <a:xfrm rot="-276639">
            <a:off x="2269888" y="5359558"/>
            <a:ext cx="1542772" cy="1215858"/>
          </a:xfrm>
          <a:custGeom>
            <a:rect b="b" l="l" r="r" t="t"/>
            <a:pathLst>
              <a:path extrusionOk="0" h="977358" w="1417308">
                <a:moveTo>
                  <a:pt x="1376390" y="968859"/>
                </a:moveTo>
                <a:cubicBezTo>
                  <a:pt x="1315878" y="980065"/>
                  <a:pt x="1130981" y="974462"/>
                  <a:pt x="1046937" y="975583"/>
                </a:cubicBezTo>
                <a:cubicBezTo>
                  <a:pt x="962893" y="976704"/>
                  <a:pt x="928154" y="978945"/>
                  <a:pt x="872125" y="975583"/>
                </a:cubicBezTo>
                <a:cubicBezTo>
                  <a:pt x="816096" y="972221"/>
                  <a:pt x="780237" y="983427"/>
                  <a:pt x="710761" y="955412"/>
                </a:cubicBezTo>
                <a:cubicBezTo>
                  <a:pt x="641285" y="927397"/>
                  <a:pt x="559482" y="890419"/>
                  <a:pt x="455267" y="807495"/>
                </a:cubicBezTo>
                <a:cubicBezTo>
                  <a:pt x="351052" y="724571"/>
                  <a:pt x="160552" y="564327"/>
                  <a:pt x="85473" y="457871"/>
                </a:cubicBezTo>
                <a:cubicBezTo>
                  <a:pt x="10393" y="351415"/>
                  <a:pt x="15996" y="239356"/>
                  <a:pt x="4790" y="168759"/>
                </a:cubicBezTo>
                <a:cubicBezTo>
                  <a:pt x="-6416" y="98162"/>
                  <a:pt x="3669" y="62304"/>
                  <a:pt x="18237" y="34289"/>
                </a:cubicBezTo>
                <a:cubicBezTo>
                  <a:pt x="32805" y="6274"/>
                  <a:pt x="60819" y="-2691"/>
                  <a:pt x="92196" y="671"/>
                </a:cubicBezTo>
                <a:cubicBezTo>
                  <a:pt x="123573" y="4033"/>
                  <a:pt x="165034" y="27565"/>
                  <a:pt x="206496" y="54459"/>
                </a:cubicBezTo>
                <a:cubicBezTo>
                  <a:pt x="247958" y="81353"/>
                  <a:pt x="296143" y="128418"/>
                  <a:pt x="340967" y="162036"/>
                </a:cubicBezTo>
                <a:cubicBezTo>
                  <a:pt x="385791" y="195654"/>
                  <a:pt x="436216" y="218065"/>
                  <a:pt x="475437" y="256165"/>
                </a:cubicBezTo>
                <a:cubicBezTo>
                  <a:pt x="514657" y="294265"/>
                  <a:pt x="551637" y="340209"/>
                  <a:pt x="576290" y="390636"/>
                </a:cubicBezTo>
                <a:cubicBezTo>
                  <a:pt x="600943" y="441063"/>
                  <a:pt x="615511" y="516142"/>
                  <a:pt x="623355" y="558724"/>
                </a:cubicBezTo>
                <a:cubicBezTo>
                  <a:pt x="631199" y="601306"/>
                  <a:pt x="615511" y="620357"/>
                  <a:pt x="623355" y="646130"/>
                </a:cubicBezTo>
                <a:cubicBezTo>
                  <a:pt x="631199" y="671903"/>
                  <a:pt x="644646" y="695436"/>
                  <a:pt x="670420" y="713365"/>
                </a:cubicBezTo>
                <a:cubicBezTo>
                  <a:pt x="696193" y="731294"/>
                  <a:pt x="715243" y="743621"/>
                  <a:pt x="777996" y="753706"/>
                </a:cubicBezTo>
                <a:cubicBezTo>
                  <a:pt x="840749" y="763791"/>
                  <a:pt x="959531" y="770515"/>
                  <a:pt x="1046937" y="773877"/>
                </a:cubicBezTo>
                <a:cubicBezTo>
                  <a:pt x="1134343" y="777239"/>
                  <a:pt x="1252005" y="772756"/>
                  <a:pt x="1302431" y="773877"/>
                </a:cubicBezTo>
                <a:cubicBezTo>
                  <a:pt x="1352857" y="774998"/>
                  <a:pt x="1334928" y="769395"/>
                  <a:pt x="1349496" y="780601"/>
                </a:cubicBezTo>
                <a:cubicBezTo>
                  <a:pt x="1364064" y="791807"/>
                  <a:pt x="1379752" y="819821"/>
                  <a:pt x="1389837" y="841112"/>
                </a:cubicBezTo>
                <a:cubicBezTo>
                  <a:pt x="1399922" y="862403"/>
                  <a:pt x="1406646" y="890419"/>
                  <a:pt x="1410008" y="908348"/>
                </a:cubicBezTo>
                <a:cubicBezTo>
                  <a:pt x="1413370" y="926277"/>
                  <a:pt x="1436902" y="957653"/>
                  <a:pt x="1376390" y="968859"/>
                </a:cubicBezTo>
                <a:close/>
              </a:path>
            </a:pathLst>
          </a:custGeom>
          <a:gradFill>
            <a:gsLst>
              <a:gs pos="0">
                <a:srgbClr val="2E5980">
                  <a:alpha val="69803"/>
                </a:srgbClr>
              </a:gs>
              <a:gs pos="50000">
                <a:srgbClr val="9CC2E5">
                  <a:alpha val="69803"/>
                </a:srgbClr>
              </a:gs>
              <a:gs pos="100000">
                <a:srgbClr val="BBD6EE">
                  <a:alpha val="69803"/>
                </a:srgbClr>
              </a:gs>
            </a:gsLst>
            <a:lin ang="1350003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g34984e6a1bf_0_326"/>
          <p:cNvSpPr/>
          <p:nvPr/>
        </p:nvSpPr>
        <p:spPr>
          <a:xfrm rot="201080">
            <a:off x="6061688" y="2197188"/>
            <a:ext cx="3591764" cy="3110720"/>
          </a:xfrm>
          <a:custGeom>
            <a:rect b="b" l="l" r="r" t="t"/>
            <a:pathLst>
              <a:path extrusionOk="0" h="2895526" w="3230290">
                <a:moveTo>
                  <a:pt x="3214021" y="2892673"/>
                </a:moveTo>
                <a:cubicBezTo>
                  <a:pt x="3182645" y="2903879"/>
                  <a:pt x="3103083" y="2880346"/>
                  <a:pt x="3025762" y="2852331"/>
                </a:cubicBezTo>
                <a:cubicBezTo>
                  <a:pt x="2948441" y="2824316"/>
                  <a:pt x="2750097" y="2724584"/>
                  <a:pt x="2750097" y="2724584"/>
                </a:cubicBezTo>
                <a:cubicBezTo>
                  <a:pt x="2645882" y="2676399"/>
                  <a:pt x="2505809" y="2625973"/>
                  <a:pt x="2400474" y="2563220"/>
                </a:cubicBezTo>
                <a:cubicBezTo>
                  <a:pt x="2295139" y="2500467"/>
                  <a:pt x="2227903" y="2420905"/>
                  <a:pt x="2118085" y="2348067"/>
                </a:cubicBezTo>
                <a:cubicBezTo>
                  <a:pt x="2008267" y="2275229"/>
                  <a:pt x="1855868" y="2207993"/>
                  <a:pt x="1741568" y="2126190"/>
                </a:cubicBezTo>
                <a:cubicBezTo>
                  <a:pt x="1627268" y="2044387"/>
                  <a:pt x="1554429" y="1972669"/>
                  <a:pt x="1432285" y="1857249"/>
                </a:cubicBezTo>
                <a:cubicBezTo>
                  <a:pt x="1310141" y="1741828"/>
                  <a:pt x="1151018" y="1571499"/>
                  <a:pt x="1008703" y="1433667"/>
                </a:cubicBezTo>
                <a:cubicBezTo>
                  <a:pt x="866388" y="1295835"/>
                  <a:pt x="697179" y="1154640"/>
                  <a:pt x="578397" y="1030255"/>
                </a:cubicBezTo>
                <a:cubicBezTo>
                  <a:pt x="459615" y="905870"/>
                  <a:pt x="375571" y="803896"/>
                  <a:pt x="296009" y="687355"/>
                </a:cubicBezTo>
                <a:cubicBezTo>
                  <a:pt x="216447" y="570814"/>
                  <a:pt x="150333" y="428499"/>
                  <a:pt x="101027" y="331008"/>
                </a:cubicBezTo>
                <a:cubicBezTo>
                  <a:pt x="51721" y="233517"/>
                  <a:pt x="3536" y="157317"/>
                  <a:pt x="174" y="102408"/>
                </a:cubicBezTo>
                <a:cubicBezTo>
                  <a:pt x="-3188" y="47499"/>
                  <a:pt x="42756" y="9399"/>
                  <a:pt x="80856" y="1555"/>
                </a:cubicBezTo>
                <a:cubicBezTo>
                  <a:pt x="118956" y="-6289"/>
                  <a:pt x="186192" y="16122"/>
                  <a:pt x="228774" y="55343"/>
                </a:cubicBezTo>
                <a:cubicBezTo>
                  <a:pt x="271356" y="94564"/>
                  <a:pt x="276959" y="186452"/>
                  <a:pt x="336350" y="236879"/>
                </a:cubicBezTo>
                <a:cubicBezTo>
                  <a:pt x="395741" y="287305"/>
                  <a:pt x="479786" y="324285"/>
                  <a:pt x="585121" y="357902"/>
                </a:cubicBezTo>
                <a:cubicBezTo>
                  <a:pt x="690456" y="391519"/>
                  <a:pt x="837253" y="384796"/>
                  <a:pt x="968362" y="438584"/>
                </a:cubicBezTo>
                <a:cubicBezTo>
                  <a:pt x="1099471" y="492372"/>
                  <a:pt x="1251871" y="615637"/>
                  <a:pt x="1371774" y="680631"/>
                </a:cubicBezTo>
                <a:cubicBezTo>
                  <a:pt x="1491677" y="745625"/>
                  <a:pt x="1556671" y="769158"/>
                  <a:pt x="1687780" y="828549"/>
                </a:cubicBezTo>
                <a:cubicBezTo>
                  <a:pt x="1818889" y="887940"/>
                  <a:pt x="2043007" y="968623"/>
                  <a:pt x="2158427" y="1036979"/>
                </a:cubicBezTo>
                <a:cubicBezTo>
                  <a:pt x="2273847" y="1105335"/>
                  <a:pt x="2348927" y="1183775"/>
                  <a:pt x="2380303" y="1238684"/>
                </a:cubicBezTo>
                <a:cubicBezTo>
                  <a:pt x="2411679" y="1293593"/>
                  <a:pt x="2353408" y="1310402"/>
                  <a:pt x="2346685" y="1366431"/>
                </a:cubicBezTo>
                <a:cubicBezTo>
                  <a:pt x="2339962" y="1422460"/>
                  <a:pt x="2322032" y="1526676"/>
                  <a:pt x="2339962" y="1574861"/>
                </a:cubicBezTo>
                <a:cubicBezTo>
                  <a:pt x="2357891" y="1623046"/>
                  <a:pt x="2400474" y="1640975"/>
                  <a:pt x="2454262" y="1655543"/>
                </a:cubicBezTo>
                <a:cubicBezTo>
                  <a:pt x="2508050" y="1670111"/>
                  <a:pt x="2615626" y="1638735"/>
                  <a:pt x="2662691" y="1662267"/>
                </a:cubicBezTo>
                <a:cubicBezTo>
                  <a:pt x="2709756" y="1685799"/>
                  <a:pt x="2718720" y="1741828"/>
                  <a:pt x="2736650" y="1796737"/>
                </a:cubicBezTo>
                <a:cubicBezTo>
                  <a:pt x="2754580" y="1851646"/>
                  <a:pt x="2754580" y="1940173"/>
                  <a:pt x="2770268" y="1991720"/>
                </a:cubicBezTo>
                <a:cubicBezTo>
                  <a:pt x="2785956" y="2043267"/>
                  <a:pt x="2780354" y="2074644"/>
                  <a:pt x="2830780" y="2106020"/>
                </a:cubicBezTo>
                <a:cubicBezTo>
                  <a:pt x="2881206" y="2137396"/>
                  <a:pt x="3017918" y="2136276"/>
                  <a:pt x="3072827" y="2179979"/>
                </a:cubicBezTo>
                <a:cubicBezTo>
                  <a:pt x="3127736" y="2223682"/>
                  <a:pt x="3134459" y="2287555"/>
                  <a:pt x="3160232" y="2368237"/>
                </a:cubicBezTo>
                <a:cubicBezTo>
                  <a:pt x="3186005" y="2448919"/>
                  <a:pt x="3218503" y="2594597"/>
                  <a:pt x="3227468" y="2664073"/>
                </a:cubicBezTo>
                <a:cubicBezTo>
                  <a:pt x="3236433" y="2733549"/>
                  <a:pt x="3221865" y="2751478"/>
                  <a:pt x="3214021" y="2785096"/>
                </a:cubicBezTo>
                <a:cubicBezTo>
                  <a:pt x="3206177" y="2818714"/>
                  <a:pt x="3245397" y="2881467"/>
                  <a:pt x="3214021" y="2892673"/>
                </a:cubicBezTo>
                <a:close/>
              </a:path>
            </a:pathLst>
          </a:custGeom>
          <a:gradFill>
            <a:gsLst>
              <a:gs pos="0">
                <a:srgbClr val="542708">
                  <a:alpha val="69803"/>
                </a:srgbClr>
              </a:gs>
              <a:gs pos="27000">
                <a:srgbClr val="542708">
                  <a:alpha val="69803"/>
                </a:srgbClr>
              </a:gs>
              <a:gs pos="51000">
                <a:srgbClr val="C55A11">
                  <a:alpha val="69803"/>
                </a:srgbClr>
              </a:gs>
              <a:gs pos="68000">
                <a:srgbClr val="FBE4D4">
                  <a:alpha val="9803"/>
                </a:srgbClr>
              </a:gs>
              <a:gs pos="100000">
                <a:srgbClr val="FBE4D4">
                  <a:alpha val="9803"/>
                </a:srgbClr>
              </a:gs>
            </a:gsLst>
            <a:lin ang="1890004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g34984e6a1bf_0_326"/>
          <p:cNvSpPr/>
          <p:nvPr/>
        </p:nvSpPr>
        <p:spPr>
          <a:xfrm>
            <a:off x="9313661" y="2624917"/>
            <a:ext cx="2313680" cy="2820085"/>
          </a:xfrm>
          <a:custGeom>
            <a:rect b="b" l="l" r="r" t="t"/>
            <a:pathLst>
              <a:path extrusionOk="0" h="2557900" w="1924058">
                <a:moveTo>
                  <a:pt x="26443" y="2059015"/>
                </a:moveTo>
                <a:cubicBezTo>
                  <a:pt x="94799" y="2010830"/>
                  <a:pt x="306591" y="1906615"/>
                  <a:pt x="450026" y="1843862"/>
                </a:cubicBezTo>
                <a:cubicBezTo>
                  <a:pt x="593461" y="1781109"/>
                  <a:pt x="768273" y="1759818"/>
                  <a:pt x="887055" y="1682498"/>
                </a:cubicBezTo>
                <a:cubicBezTo>
                  <a:pt x="1005837" y="1605178"/>
                  <a:pt x="1099967" y="1493118"/>
                  <a:pt x="1162720" y="1379939"/>
                </a:cubicBezTo>
                <a:cubicBezTo>
                  <a:pt x="1225473" y="1266760"/>
                  <a:pt x="1260211" y="1136771"/>
                  <a:pt x="1263573" y="1003421"/>
                </a:cubicBezTo>
                <a:cubicBezTo>
                  <a:pt x="1266935" y="870071"/>
                  <a:pt x="1212025" y="689657"/>
                  <a:pt x="1182890" y="579839"/>
                </a:cubicBezTo>
                <a:cubicBezTo>
                  <a:pt x="1153755" y="470021"/>
                  <a:pt x="1110052" y="417353"/>
                  <a:pt x="1088761" y="344515"/>
                </a:cubicBezTo>
                <a:cubicBezTo>
                  <a:pt x="1067470" y="271677"/>
                  <a:pt x="1038334" y="199959"/>
                  <a:pt x="1055143" y="142809"/>
                </a:cubicBezTo>
                <a:cubicBezTo>
                  <a:pt x="1071952" y="85659"/>
                  <a:pt x="1135826" y="9459"/>
                  <a:pt x="1189614" y="1615"/>
                </a:cubicBezTo>
                <a:cubicBezTo>
                  <a:pt x="1243402" y="-6229"/>
                  <a:pt x="1294950" y="12822"/>
                  <a:pt x="1377873" y="95745"/>
                </a:cubicBezTo>
                <a:cubicBezTo>
                  <a:pt x="1460796" y="178668"/>
                  <a:pt x="1604231" y="362444"/>
                  <a:pt x="1687155" y="499156"/>
                </a:cubicBezTo>
                <a:cubicBezTo>
                  <a:pt x="1770079" y="635868"/>
                  <a:pt x="1836193" y="774821"/>
                  <a:pt x="1875414" y="916015"/>
                </a:cubicBezTo>
                <a:cubicBezTo>
                  <a:pt x="1914635" y="1057209"/>
                  <a:pt x="1929203" y="1233141"/>
                  <a:pt x="1922479" y="1346321"/>
                </a:cubicBezTo>
                <a:cubicBezTo>
                  <a:pt x="1915756" y="1459500"/>
                  <a:pt x="1879896" y="1486395"/>
                  <a:pt x="1835073" y="1595092"/>
                </a:cubicBezTo>
                <a:cubicBezTo>
                  <a:pt x="1790250" y="1703789"/>
                  <a:pt x="1700603" y="1898771"/>
                  <a:pt x="1653538" y="1998503"/>
                </a:cubicBezTo>
                <a:cubicBezTo>
                  <a:pt x="1606473" y="2098235"/>
                  <a:pt x="1599750" y="2140818"/>
                  <a:pt x="1552685" y="2193486"/>
                </a:cubicBezTo>
                <a:cubicBezTo>
                  <a:pt x="1505620" y="2246154"/>
                  <a:pt x="1460796" y="2271927"/>
                  <a:pt x="1371149" y="2314509"/>
                </a:cubicBezTo>
                <a:cubicBezTo>
                  <a:pt x="1281502" y="2357091"/>
                  <a:pt x="1102208" y="2412001"/>
                  <a:pt x="1014802" y="2448980"/>
                </a:cubicBezTo>
                <a:cubicBezTo>
                  <a:pt x="927396" y="2485959"/>
                  <a:pt x="925155" y="2518457"/>
                  <a:pt x="846714" y="2536386"/>
                </a:cubicBezTo>
                <a:cubicBezTo>
                  <a:pt x="768273" y="2554315"/>
                  <a:pt x="641646" y="2561038"/>
                  <a:pt x="544155" y="2556556"/>
                </a:cubicBezTo>
                <a:cubicBezTo>
                  <a:pt x="446664" y="2552074"/>
                  <a:pt x="337967" y="2525180"/>
                  <a:pt x="261767" y="2509492"/>
                </a:cubicBezTo>
                <a:cubicBezTo>
                  <a:pt x="185567" y="2493804"/>
                  <a:pt x="126176" y="2494924"/>
                  <a:pt x="86955" y="2462427"/>
                </a:cubicBezTo>
                <a:cubicBezTo>
                  <a:pt x="47734" y="2429930"/>
                  <a:pt x="34287" y="2369418"/>
                  <a:pt x="26443" y="2314509"/>
                </a:cubicBezTo>
                <a:cubicBezTo>
                  <a:pt x="18599" y="2259600"/>
                  <a:pt x="35408" y="2176677"/>
                  <a:pt x="39890" y="2132974"/>
                </a:cubicBezTo>
                <a:cubicBezTo>
                  <a:pt x="44372" y="2089271"/>
                  <a:pt x="-41913" y="2107200"/>
                  <a:pt x="26443" y="2059015"/>
                </a:cubicBezTo>
                <a:close/>
              </a:path>
            </a:pathLst>
          </a:custGeom>
          <a:gradFill>
            <a:gsLst>
              <a:gs pos="0">
                <a:srgbClr val="260ED4">
                  <a:alpha val="69803"/>
                </a:srgbClr>
              </a:gs>
              <a:gs pos="23000">
                <a:srgbClr val="260ED4">
                  <a:alpha val="69803"/>
                </a:srgbClr>
              </a:gs>
              <a:gs pos="57000">
                <a:srgbClr val="B7B6F9">
                  <a:alpha val="49803"/>
                </a:srgbClr>
              </a:gs>
              <a:gs pos="100000">
                <a:srgbClr val="DCDCFC">
                  <a:alpha val="40000"/>
                </a:srgbClr>
              </a:gs>
            </a:gsLst>
            <a:lin ang="1350003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g34984e6a1bf_0_326"/>
          <p:cNvSpPr/>
          <p:nvPr/>
        </p:nvSpPr>
        <p:spPr>
          <a:xfrm rot="8148180">
            <a:off x="6892729" y="2929518"/>
            <a:ext cx="348143" cy="222549"/>
          </a:xfrm>
          <a:prstGeom prst="rightArrow">
            <a:avLst>
              <a:gd fmla="val 50000" name="adj1"/>
              <a:gd fmla="val 5000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g34984e6a1bf_0_326"/>
          <p:cNvSpPr/>
          <p:nvPr/>
        </p:nvSpPr>
        <p:spPr>
          <a:xfrm rot="8148125">
            <a:off x="7486565" y="3579739"/>
            <a:ext cx="636458" cy="222549"/>
          </a:xfrm>
          <a:prstGeom prst="rightArrow">
            <a:avLst>
              <a:gd fmla="val 50000" name="adj1"/>
              <a:gd fmla="val 5000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g34984e6a1bf_0_326"/>
          <p:cNvSpPr/>
          <p:nvPr/>
        </p:nvSpPr>
        <p:spPr>
          <a:xfrm rot="7056359">
            <a:off x="8442420" y="4357287"/>
            <a:ext cx="598202" cy="222749"/>
          </a:xfrm>
          <a:prstGeom prst="rightArrow">
            <a:avLst>
              <a:gd fmla="val 50000" name="adj1"/>
              <a:gd fmla="val 5000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g34984e6a1bf_0_326"/>
          <p:cNvSpPr/>
          <p:nvPr/>
        </p:nvSpPr>
        <p:spPr>
          <a:xfrm rot="3889562">
            <a:off x="9988129" y="4844351"/>
            <a:ext cx="707387" cy="222777"/>
          </a:xfrm>
          <a:prstGeom prst="rightArrow">
            <a:avLst>
              <a:gd fmla="val 50000" name="adj1"/>
              <a:gd fmla="val 50000" name="adj2"/>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g34984e6a1bf_0_326"/>
          <p:cNvSpPr/>
          <p:nvPr/>
        </p:nvSpPr>
        <p:spPr>
          <a:xfrm rot="2347824">
            <a:off x="10576767" y="4467364"/>
            <a:ext cx="707350" cy="222648"/>
          </a:xfrm>
          <a:prstGeom prst="rightArrow">
            <a:avLst>
              <a:gd fmla="val 50000" name="adj1"/>
              <a:gd fmla="val 50000" name="adj2"/>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g34984e6a1bf_0_326"/>
          <p:cNvSpPr/>
          <p:nvPr/>
        </p:nvSpPr>
        <p:spPr>
          <a:xfrm rot="1043544">
            <a:off x="10859826" y="3849381"/>
            <a:ext cx="641321" cy="222597"/>
          </a:xfrm>
          <a:prstGeom prst="rightArrow">
            <a:avLst>
              <a:gd fmla="val 50000" name="adj1"/>
              <a:gd fmla="val 50000" name="adj2"/>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g34984e6a1bf_0_326"/>
          <p:cNvSpPr/>
          <p:nvPr/>
        </p:nvSpPr>
        <p:spPr>
          <a:xfrm rot="-1610692">
            <a:off x="10782150" y="3247517"/>
            <a:ext cx="467031" cy="222581"/>
          </a:xfrm>
          <a:prstGeom prst="rightArrow">
            <a:avLst>
              <a:gd fmla="val 50000" name="adj1"/>
              <a:gd fmla="val 50000" name="adj2"/>
            </a:avLst>
          </a:prstGeom>
          <a:solidFill>
            <a:srgbClr val="260ED4"/>
          </a:solidFill>
          <a:ln cap="flat" cmpd="sng" w="12700">
            <a:solidFill>
              <a:srgbClr val="260ED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g34984e6a1bf_0_326"/>
          <p:cNvSpPr/>
          <p:nvPr/>
        </p:nvSpPr>
        <p:spPr>
          <a:xfrm>
            <a:off x="6675120" y="3163824"/>
            <a:ext cx="594360" cy="667512"/>
          </a:xfrm>
          <a:custGeom>
            <a:rect b="b" l="l" r="r" t="t"/>
            <a:pathLst>
              <a:path extrusionOk="0" h="667512" w="594360">
                <a:moveTo>
                  <a:pt x="0" y="0"/>
                </a:moveTo>
                <a:cubicBezTo>
                  <a:pt x="54102" y="56388"/>
                  <a:pt x="108204" y="112776"/>
                  <a:pt x="173736" y="182880"/>
                </a:cubicBezTo>
                <a:cubicBezTo>
                  <a:pt x="239268" y="252984"/>
                  <a:pt x="323088" y="339852"/>
                  <a:pt x="393192" y="420624"/>
                </a:cubicBezTo>
                <a:cubicBezTo>
                  <a:pt x="463296" y="501396"/>
                  <a:pt x="528828" y="584454"/>
                  <a:pt x="594360" y="667512"/>
                </a:cubicBezTo>
              </a:path>
            </a:pathLst>
          </a:cu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g34984e6a1bf_0_326"/>
          <p:cNvSpPr/>
          <p:nvPr/>
        </p:nvSpPr>
        <p:spPr>
          <a:xfrm rot="9439040">
            <a:off x="6911410" y="3217253"/>
            <a:ext cx="336854" cy="508962"/>
          </a:xfrm>
          <a:prstGeom prst="chord">
            <a:avLst>
              <a:gd fmla="val 2700000" name="adj1"/>
              <a:gd fmla="val 16200000" name="adj2"/>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g34984e6a1bf_0_326"/>
          <p:cNvSpPr txBox="1"/>
          <p:nvPr/>
        </p:nvSpPr>
        <p:spPr>
          <a:xfrm>
            <a:off x="7143048" y="2238349"/>
            <a:ext cx="171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accent2"/>
                </a:solidFill>
                <a:latin typeface="Calibri"/>
                <a:ea typeface="Calibri"/>
                <a:cs typeface="Calibri"/>
                <a:sym typeface="Calibri"/>
              </a:rPr>
              <a:t>V</a:t>
            </a:r>
            <a:r>
              <a:rPr b="1" baseline="-25000" lang="en-US" sz="2800">
                <a:solidFill>
                  <a:schemeClr val="accent2"/>
                </a:solidFill>
                <a:latin typeface="Calibri"/>
                <a:ea typeface="Calibri"/>
                <a:cs typeface="Calibri"/>
                <a:sym typeface="Calibri"/>
              </a:rPr>
              <a:t>Prop-Upwind</a:t>
            </a:r>
            <a:endParaRPr b="1" baseline="-25000" sz="2800">
              <a:solidFill>
                <a:schemeClr val="accent2"/>
              </a:solidFill>
              <a:latin typeface="Calibri"/>
              <a:ea typeface="Calibri"/>
              <a:cs typeface="Calibri"/>
              <a:sym typeface="Calibri"/>
            </a:endParaRPr>
          </a:p>
        </p:txBody>
      </p:sp>
      <p:sp>
        <p:nvSpPr>
          <p:cNvPr id="379" name="Google Shape;379;g34984e6a1bf_0_326"/>
          <p:cNvSpPr txBox="1"/>
          <p:nvPr/>
        </p:nvSpPr>
        <p:spPr>
          <a:xfrm>
            <a:off x="8922493" y="3440901"/>
            <a:ext cx="18780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60ED4"/>
                </a:solidFill>
                <a:latin typeface="Calibri"/>
                <a:ea typeface="Calibri"/>
                <a:cs typeface="Calibri"/>
                <a:sym typeface="Calibri"/>
              </a:rPr>
              <a:t>V</a:t>
            </a:r>
            <a:r>
              <a:rPr b="1" baseline="-25000" lang="en-US" sz="2800">
                <a:solidFill>
                  <a:srgbClr val="260ED4"/>
                </a:solidFill>
                <a:latin typeface="Calibri"/>
                <a:ea typeface="Calibri"/>
                <a:cs typeface="Calibri"/>
                <a:sym typeface="Calibri"/>
              </a:rPr>
              <a:t>Prop-Upwind</a:t>
            </a:r>
            <a:r>
              <a:rPr b="1" lang="en-US" sz="2800">
                <a:solidFill>
                  <a:srgbClr val="260ED4"/>
                </a:solidFill>
                <a:latin typeface="Calibri"/>
                <a:ea typeface="Calibri"/>
                <a:cs typeface="Calibri"/>
                <a:sym typeface="Calibri"/>
              </a:rPr>
              <a:t>?</a:t>
            </a:r>
            <a:endParaRPr b="1" sz="2800">
              <a:solidFill>
                <a:srgbClr val="260ED4"/>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34984e6a1bf_0_38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MCS Forward Motion Factors</a:t>
            </a:r>
            <a:endParaRPr/>
          </a:p>
        </p:txBody>
      </p:sp>
      <p:sp>
        <p:nvSpPr>
          <p:cNvPr id="385" name="Google Shape;385;g34984e6a1bf_0_386"/>
          <p:cNvSpPr txBox="1"/>
          <p:nvPr>
            <p:ph idx="1" type="body"/>
          </p:nvPr>
        </p:nvSpPr>
        <p:spPr>
          <a:xfrm>
            <a:off x="174661" y="1825625"/>
            <a:ext cx="11846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Downwind-propagating MCSs are dominated by the cold pool, and derechos are also produced by cold-pool-driven MCSs, which are dominated by internal forcing mechanisms.</a:t>
            </a:r>
            <a:endParaRPr/>
          </a:p>
          <a:p>
            <a:pPr indent="-50800" lvl="0" marL="228600" rtl="0" algn="l">
              <a:lnSpc>
                <a:spcPct val="90000"/>
              </a:lnSpc>
              <a:spcBef>
                <a:spcPts val="1000"/>
              </a:spcBef>
              <a:spcAft>
                <a:spcPts val="0"/>
              </a:spcAft>
              <a:buClr>
                <a:schemeClr val="dk1"/>
              </a:buClr>
              <a:buSzPts val="2800"/>
              <a:buNone/>
            </a:pPr>
            <a:r>
              <a:t/>
            </a:r>
            <a:endParaRPr u="sng"/>
          </a:p>
          <a:p>
            <a:pPr indent="-228600" lvl="0" marL="228600" rtl="0" algn="l">
              <a:lnSpc>
                <a:spcPct val="90000"/>
              </a:lnSpc>
              <a:spcBef>
                <a:spcPts val="1000"/>
              </a:spcBef>
              <a:spcAft>
                <a:spcPts val="0"/>
              </a:spcAft>
              <a:buClr>
                <a:schemeClr val="dk1"/>
              </a:buClr>
              <a:buSzPts val="2800"/>
              <a:buChar char="•"/>
            </a:pPr>
            <a:r>
              <a:rPr lang="en-US"/>
              <a:t>As such, </a:t>
            </a:r>
            <a:r>
              <a:rPr b="1" lang="en-US">
                <a:solidFill>
                  <a:srgbClr val="260ED4"/>
                </a:solidFill>
              </a:rPr>
              <a:t>V</a:t>
            </a:r>
            <a:r>
              <a:rPr b="1" baseline="-25000" lang="en-US">
                <a:solidFill>
                  <a:srgbClr val="260ED4"/>
                </a:solidFill>
              </a:rPr>
              <a:t>downwind</a:t>
            </a:r>
            <a:r>
              <a:rPr lang="en-US"/>
              <a:t> would be a useful vector for monitoring derecho progression.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Note that </a:t>
            </a:r>
            <a:r>
              <a:rPr b="1" lang="en-US">
                <a:solidFill>
                  <a:srgbClr val="260ED4"/>
                </a:solidFill>
              </a:rPr>
              <a:t>V</a:t>
            </a:r>
            <a:r>
              <a:rPr b="1" baseline="-25000" lang="en-US">
                <a:solidFill>
                  <a:srgbClr val="260ED4"/>
                </a:solidFill>
              </a:rPr>
              <a:t>downwind</a:t>
            </a:r>
            <a:r>
              <a:rPr lang="en-US"/>
              <a:t> is a longer vector than V</a:t>
            </a:r>
            <a:r>
              <a:rPr baseline="-25000" lang="en-US"/>
              <a:t>CL</a:t>
            </a:r>
            <a:r>
              <a:rPr lang="en-US"/>
              <a:t>. </a:t>
            </a:r>
            <a:endParaRPr/>
          </a:p>
        </p:txBody>
      </p:sp>
      <p:cxnSp>
        <p:nvCxnSpPr>
          <p:cNvPr id="386" name="Google Shape;386;g34984e6a1bf_0_386"/>
          <p:cNvCxnSpPr/>
          <p:nvPr/>
        </p:nvCxnSpPr>
        <p:spPr>
          <a:xfrm flipH="1" rot="10800000">
            <a:off x="7123233" y="5085653"/>
            <a:ext cx="2657700" cy="1472100"/>
          </a:xfrm>
          <a:prstGeom prst="straightConnector1">
            <a:avLst/>
          </a:prstGeom>
          <a:noFill/>
          <a:ln cap="flat" cmpd="sng" w="76200">
            <a:solidFill>
              <a:schemeClr val="accent1"/>
            </a:solidFill>
            <a:prstDash val="solid"/>
            <a:miter lim="800000"/>
            <a:headEnd len="sm" w="sm" type="none"/>
            <a:tailEnd len="med" w="med" type="triangle"/>
          </a:ln>
        </p:spPr>
      </p:cxnSp>
      <p:sp>
        <p:nvSpPr>
          <p:cNvPr id="387" name="Google Shape;387;g34984e6a1bf_0_386"/>
          <p:cNvSpPr txBox="1"/>
          <p:nvPr/>
        </p:nvSpPr>
        <p:spPr>
          <a:xfrm rot="-1903996">
            <a:off x="7756895" y="5161325"/>
            <a:ext cx="743205" cy="6464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1"/>
                </a:solidFill>
                <a:latin typeface="Calibri"/>
                <a:ea typeface="Calibri"/>
                <a:cs typeface="Calibri"/>
                <a:sym typeface="Calibri"/>
              </a:rPr>
              <a:t>V</a:t>
            </a:r>
            <a:r>
              <a:rPr b="1" baseline="-25000" lang="en-US" sz="3600">
                <a:solidFill>
                  <a:schemeClr val="accent1"/>
                </a:solidFill>
                <a:latin typeface="Calibri"/>
                <a:ea typeface="Calibri"/>
                <a:cs typeface="Calibri"/>
                <a:sym typeface="Calibri"/>
              </a:rPr>
              <a:t>CL</a:t>
            </a:r>
            <a:endParaRPr b="1" baseline="-25000" sz="3600">
              <a:solidFill>
                <a:schemeClr val="accent1"/>
              </a:solidFill>
              <a:latin typeface="Calibri"/>
              <a:ea typeface="Calibri"/>
              <a:cs typeface="Calibri"/>
              <a:sym typeface="Calibri"/>
            </a:endParaRPr>
          </a:p>
        </p:txBody>
      </p:sp>
      <p:cxnSp>
        <p:nvCxnSpPr>
          <p:cNvPr id="388" name="Google Shape;388;g34984e6a1bf_0_386"/>
          <p:cNvCxnSpPr/>
          <p:nvPr/>
        </p:nvCxnSpPr>
        <p:spPr>
          <a:xfrm flipH="1" rot="10800000">
            <a:off x="9780997" y="5085751"/>
            <a:ext cx="2006100" cy="8100"/>
          </a:xfrm>
          <a:prstGeom prst="straightConnector1">
            <a:avLst/>
          </a:prstGeom>
          <a:noFill/>
          <a:ln cap="flat" cmpd="sng" w="76200">
            <a:solidFill>
              <a:schemeClr val="dk1"/>
            </a:solidFill>
            <a:prstDash val="solid"/>
            <a:miter lim="800000"/>
            <a:headEnd len="sm" w="sm" type="none"/>
            <a:tailEnd len="med" w="med" type="triangle"/>
          </a:ln>
        </p:spPr>
      </p:cxnSp>
      <p:sp>
        <p:nvSpPr>
          <p:cNvPr id="389" name="Google Shape;389;g34984e6a1bf_0_386"/>
          <p:cNvSpPr txBox="1"/>
          <p:nvPr/>
        </p:nvSpPr>
        <p:spPr>
          <a:xfrm>
            <a:off x="9957167" y="4279001"/>
            <a:ext cx="1455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Calibri"/>
                <a:ea typeface="Calibri"/>
                <a:cs typeface="Calibri"/>
                <a:sym typeface="Calibri"/>
              </a:rPr>
              <a:t>V</a:t>
            </a:r>
            <a:r>
              <a:rPr b="1" baseline="-25000" lang="en-US" sz="3600">
                <a:solidFill>
                  <a:schemeClr val="dk1"/>
                </a:solidFill>
                <a:latin typeface="Calibri"/>
                <a:ea typeface="Calibri"/>
                <a:cs typeface="Calibri"/>
                <a:sym typeface="Calibri"/>
              </a:rPr>
              <a:t>Upwind</a:t>
            </a:r>
            <a:endParaRPr b="1" baseline="-25000" sz="3600">
              <a:solidFill>
                <a:schemeClr val="dk1"/>
              </a:solidFill>
              <a:latin typeface="Calibri"/>
              <a:ea typeface="Calibri"/>
              <a:cs typeface="Calibri"/>
              <a:sym typeface="Calibri"/>
            </a:endParaRPr>
          </a:p>
        </p:txBody>
      </p:sp>
      <p:cxnSp>
        <p:nvCxnSpPr>
          <p:cNvPr id="390" name="Google Shape;390;g34984e6a1bf_0_386"/>
          <p:cNvCxnSpPr/>
          <p:nvPr/>
        </p:nvCxnSpPr>
        <p:spPr>
          <a:xfrm flipH="1" rot="10800000">
            <a:off x="7123233" y="5093753"/>
            <a:ext cx="4664100" cy="1464000"/>
          </a:xfrm>
          <a:prstGeom prst="straightConnector1">
            <a:avLst/>
          </a:prstGeom>
          <a:noFill/>
          <a:ln cap="flat" cmpd="sng" w="76200">
            <a:solidFill>
              <a:srgbClr val="260ED4"/>
            </a:solidFill>
            <a:prstDash val="solid"/>
            <a:miter lim="800000"/>
            <a:headEnd len="sm" w="sm" type="none"/>
            <a:tailEnd len="med" w="med" type="triangle"/>
          </a:ln>
        </p:spPr>
      </p:cxnSp>
      <p:sp>
        <p:nvSpPr>
          <p:cNvPr id="391" name="Google Shape;391;g34984e6a1bf_0_386"/>
          <p:cNvSpPr txBox="1"/>
          <p:nvPr/>
        </p:nvSpPr>
        <p:spPr>
          <a:xfrm rot="-972948">
            <a:off x="9144436" y="5675147"/>
            <a:ext cx="1842397" cy="6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60ED4"/>
                </a:solidFill>
                <a:latin typeface="Calibri"/>
                <a:ea typeface="Calibri"/>
                <a:cs typeface="Calibri"/>
                <a:sym typeface="Calibri"/>
              </a:rPr>
              <a:t>V</a:t>
            </a:r>
            <a:r>
              <a:rPr b="1" baseline="-25000" lang="en-US" sz="3600">
                <a:solidFill>
                  <a:srgbClr val="260ED4"/>
                </a:solidFill>
                <a:latin typeface="Calibri"/>
                <a:ea typeface="Calibri"/>
                <a:cs typeface="Calibri"/>
                <a:sym typeface="Calibri"/>
              </a:rPr>
              <a:t>Downwind</a:t>
            </a:r>
            <a:endParaRPr b="1" baseline="-25000" sz="3600">
              <a:solidFill>
                <a:srgbClr val="260ED4"/>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4984e6a1bf_0_397"/>
          <p:cNvSpPr txBox="1"/>
          <p:nvPr>
            <p:ph idx="12" type="sldNum"/>
          </p:nvPr>
        </p:nvSpPr>
        <p:spPr>
          <a:xfrm>
            <a:off x="9347204" y="6492917"/>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300"/>
              <a:buFont typeface="Calibri"/>
              <a:buNone/>
            </a:pPr>
            <a:fld id="{00000000-1234-1234-1234-123412341234}" type="slidenum">
              <a:rPr lang="en-US"/>
              <a:t>‹#›</a:t>
            </a:fld>
            <a:endParaRPr/>
          </a:p>
        </p:txBody>
      </p:sp>
      <p:sp>
        <p:nvSpPr>
          <p:cNvPr id="398" name="Google Shape;398;g34984e6a1bf_0_397"/>
          <p:cNvSpPr txBox="1"/>
          <p:nvPr>
            <p:ph idx="1" type="body"/>
          </p:nvPr>
        </p:nvSpPr>
        <p:spPr>
          <a:xfrm>
            <a:off x="304800" y="381000"/>
            <a:ext cx="11480700" cy="5167200"/>
          </a:xfrm>
          <a:prstGeom prst="rect">
            <a:avLst/>
          </a:prstGeom>
          <a:noFill/>
          <a:ln>
            <a:noFill/>
          </a:ln>
        </p:spPr>
        <p:txBody>
          <a:bodyPr anchorCtr="0" anchor="t" bIns="91425" lIns="91425" spcFirstLastPara="1" rIns="91425" wrap="square" tIns="91425">
            <a:normAutofit/>
          </a:bodyPr>
          <a:lstStyle/>
          <a:p>
            <a:pPr indent="0" lvl="0" marL="33865" rtl="0" algn="l">
              <a:lnSpc>
                <a:spcPct val="100000"/>
              </a:lnSpc>
              <a:spcBef>
                <a:spcPts val="853"/>
              </a:spcBef>
              <a:spcAft>
                <a:spcPts val="0"/>
              </a:spcAft>
              <a:buSzPts val="3200"/>
              <a:buNone/>
            </a:pPr>
            <a:r>
              <a:rPr lang="en-US" sz="1867"/>
              <a:t>MCSs moving faster than the mean wind speed is an excellent discriminator between cold-pool-driven MCSs and their squall line counterparts.</a:t>
            </a:r>
            <a:endParaRPr/>
          </a:p>
        </p:txBody>
      </p:sp>
      <p:pic>
        <p:nvPicPr>
          <p:cNvPr id="399" name="Google Shape;399;g34984e6a1bf_0_397"/>
          <p:cNvPicPr preferRelativeResize="0"/>
          <p:nvPr/>
        </p:nvPicPr>
        <p:blipFill rotWithShape="1">
          <a:blip r:embed="rId3">
            <a:alphaModFix/>
          </a:blip>
          <a:srcRect b="0" l="0" r="0" t="0"/>
          <a:stretch/>
        </p:blipFill>
        <p:spPr>
          <a:xfrm>
            <a:off x="69439" y="1237959"/>
            <a:ext cx="4026075" cy="3849020"/>
          </a:xfrm>
          <a:prstGeom prst="rect">
            <a:avLst/>
          </a:prstGeom>
          <a:noFill/>
          <a:ln>
            <a:noFill/>
          </a:ln>
        </p:spPr>
      </p:pic>
      <p:pic>
        <p:nvPicPr>
          <p:cNvPr id="400" name="Google Shape;400;g34984e6a1bf_0_397"/>
          <p:cNvPicPr preferRelativeResize="0"/>
          <p:nvPr/>
        </p:nvPicPr>
        <p:blipFill rotWithShape="1">
          <a:blip r:embed="rId4">
            <a:alphaModFix/>
          </a:blip>
          <a:srcRect b="0" l="0" r="0" t="0"/>
          <a:stretch/>
        </p:blipFill>
        <p:spPr>
          <a:xfrm>
            <a:off x="4152293" y="1237959"/>
            <a:ext cx="3660418" cy="3849020"/>
          </a:xfrm>
          <a:prstGeom prst="rect">
            <a:avLst/>
          </a:prstGeom>
          <a:noFill/>
          <a:ln>
            <a:noFill/>
          </a:ln>
        </p:spPr>
      </p:pic>
      <p:pic>
        <p:nvPicPr>
          <p:cNvPr id="401" name="Google Shape;401;g34984e6a1bf_0_397"/>
          <p:cNvPicPr preferRelativeResize="0"/>
          <p:nvPr/>
        </p:nvPicPr>
        <p:blipFill rotWithShape="1">
          <a:blip r:embed="rId5">
            <a:alphaModFix/>
          </a:blip>
          <a:srcRect b="0" l="0" r="0" t="0"/>
          <a:stretch/>
        </p:blipFill>
        <p:spPr>
          <a:xfrm>
            <a:off x="7869486" y="1236876"/>
            <a:ext cx="4271553" cy="38501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4984e6a1bf_0_406"/>
          <p:cNvSpPr txBox="1"/>
          <p:nvPr>
            <p:ph idx="12" type="sldNum"/>
          </p:nvPr>
        </p:nvSpPr>
        <p:spPr>
          <a:xfrm>
            <a:off x="9347204" y="6492917"/>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300"/>
              <a:buFont typeface="Calibri"/>
              <a:buNone/>
            </a:pPr>
            <a:fld id="{00000000-1234-1234-1234-123412341234}" type="slidenum">
              <a:rPr lang="en-US"/>
              <a:t>‹#›</a:t>
            </a:fld>
            <a:endParaRPr/>
          </a:p>
        </p:txBody>
      </p:sp>
      <p:sp>
        <p:nvSpPr>
          <p:cNvPr id="408" name="Google Shape;408;g34984e6a1bf_0_406"/>
          <p:cNvSpPr txBox="1"/>
          <p:nvPr>
            <p:ph idx="1" type="body"/>
          </p:nvPr>
        </p:nvSpPr>
        <p:spPr>
          <a:xfrm>
            <a:off x="304800" y="381000"/>
            <a:ext cx="11480700" cy="5167200"/>
          </a:xfrm>
          <a:prstGeom prst="rect">
            <a:avLst/>
          </a:prstGeom>
          <a:noFill/>
          <a:ln>
            <a:noFill/>
          </a:ln>
        </p:spPr>
        <p:txBody>
          <a:bodyPr anchorCtr="0" anchor="t" bIns="91425" lIns="91425" spcFirstLastPara="1" rIns="91425" wrap="square" tIns="91425">
            <a:normAutofit/>
          </a:bodyPr>
          <a:lstStyle/>
          <a:p>
            <a:pPr indent="0" lvl="0" marL="33865" rtl="0" algn="l">
              <a:lnSpc>
                <a:spcPct val="100000"/>
              </a:lnSpc>
              <a:spcBef>
                <a:spcPts val="853"/>
              </a:spcBef>
              <a:spcAft>
                <a:spcPts val="0"/>
              </a:spcAft>
              <a:buSzPts val="3200"/>
              <a:buNone/>
            </a:pPr>
            <a:r>
              <a:rPr lang="en-US" sz="1867"/>
              <a:t>MCSs moving faster than the mean wind speed is an excellent discriminator between cold-pool-driven MCSs and their squall line counterparts.</a:t>
            </a:r>
            <a:endParaRPr/>
          </a:p>
        </p:txBody>
      </p:sp>
      <p:pic>
        <p:nvPicPr>
          <p:cNvPr id="409" name="Google Shape;409;g34984e6a1bf_0_406"/>
          <p:cNvPicPr preferRelativeResize="0"/>
          <p:nvPr/>
        </p:nvPicPr>
        <p:blipFill rotWithShape="1">
          <a:blip r:embed="rId3">
            <a:alphaModFix/>
          </a:blip>
          <a:srcRect b="0" l="0" r="0" t="0"/>
          <a:stretch/>
        </p:blipFill>
        <p:spPr>
          <a:xfrm>
            <a:off x="101601" y="1295400"/>
            <a:ext cx="4018377" cy="3849020"/>
          </a:xfrm>
          <a:prstGeom prst="rect">
            <a:avLst/>
          </a:prstGeom>
          <a:noFill/>
          <a:ln>
            <a:noFill/>
          </a:ln>
        </p:spPr>
      </p:pic>
      <p:pic>
        <p:nvPicPr>
          <p:cNvPr id="410" name="Google Shape;410;g34984e6a1bf_0_406"/>
          <p:cNvPicPr preferRelativeResize="0"/>
          <p:nvPr/>
        </p:nvPicPr>
        <p:blipFill rotWithShape="1">
          <a:blip r:embed="rId4">
            <a:alphaModFix/>
          </a:blip>
          <a:srcRect b="0" l="0" r="0" t="0"/>
          <a:stretch/>
        </p:blipFill>
        <p:spPr>
          <a:xfrm>
            <a:off x="4172682" y="1294316"/>
            <a:ext cx="3975708" cy="3850105"/>
          </a:xfrm>
          <a:prstGeom prst="rect">
            <a:avLst/>
          </a:prstGeom>
          <a:noFill/>
          <a:ln>
            <a:noFill/>
          </a:ln>
        </p:spPr>
      </p:pic>
      <p:pic>
        <p:nvPicPr>
          <p:cNvPr id="411" name="Google Shape;411;g34984e6a1bf_0_406"/>
          <p:cNvPicPr preferRelativeResize="0"/>
          <p:nvPr/>
        </p:nvPicPr>
        <p:blipFill rotWithShape="1">
          <a:blip r:embed="rId5">
            <a:alphaModFix/>
          </a:blip>
          <a:srcRect b="0" l="0" r="0" t="0"/>
          <a:stretch/>
        </p:blipFill>
        <p:spPr>
          <a:xfrm>
            <a:off x="8201096" y="1294317"/>
            <a:ext cx="3844330" cy="3850105"/>
          </a:xfrm>
          <a:prstGeom prst="rect">
            <a:avLst/>
          </a:prstGeom>
          <a:noFill/>
          <a:ln>
            <a:noFill/>
          </a:ln>
        </p:spPr>
      </p:pic>
      <p:sp>
        <p:nvSpPr>
          <p:cNvPr id="412" name="Google Shape;412;g34984e6a1bf_0_406"/>
          <p:cNvSpPr txBox="1"/>
          <p:nvPr/>
        </p:nvSpPr>
        <p:spPr>
          <a:xfrm>
            <a:off x="160963" y="5302598"/>
            <a:ext cx="114807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Note: Cold-pool-driven MCSs and strongly forced squall lines both have degrees of internal and external forcing (i.e. a level of contribution from the cold pool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argument is that to define derechos as a distinct phenomena, internal forcing mechanisms must dominate, which is defined by the MCS moving faster than the full mean wind speed.</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11"/>
          <p:cNvPicPr preferRelativeResize="0"/>
          <p:nvPr/>
        </p:nvPicPr>
        <p:blipFill rotWithShape="1">
          <a:blip r:embed="rId3">
            <a:alphaModFix/>
          </a:blip>
          <a:srcRect b="0" l="0" r="0" t="0"/>
          <a:stretch/>
        </p:blipFill>
        <p:spPr>
          <a:xfrm>
            <a:off x="0" y="0"/>
            <a:ext cx="5301476" cy="5778176"/>
          </a:xfrm>
          <a:prstGeom prst="rect">
            <a:avLst/>
          </a:prstGeom>
          <a:noFill/>
          <a:ln>
            <a:noFill/>
          </a:ln>
        </p:spPr>
      </p:pic>
      <p:sp>
        <p:nvSpPr>
          <p:cNvPr id="419" name="Google Shape;419;p11"/>
          <p:cNvSpPr/>
          <p:nvPr/>
        </p:nvSpPr>
        <p:spPr>
          <a:xfrm>
            <a:off x="700079" y="6081328"/>
            <a:ext cx="562443" cy="548640"/>
          </a:xfrm>
          <a:prstGeom prst="rect">
            <a:avLst/>
          </a:prstGeom>
          <a:noFill/>
          <a:ln cap="flat" cmpd="sng" w="571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11"/>
          <p:cNvSpPr txBox="1"/>
          <p:nvPr/>
        </p:nvSpPr>
        <p:spPr>
          <a:xfrm>
            <a:off x="1321048" y="5980662"/>
            <a:ext cx="81310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Regional</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Radar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Domain</a:t>
            </a:r>
            <a:endParaRPr sz="1400">
              <a:solidFill>
                <a:schemeClr val="dk1"/>
              </a:solidFill>
              <a:latin typeface="Calibri"/>
              <a:ea typeface="Calibri"/>
              <a:cs typeface="Calibri"/>
              <a:sym typeface="Calibri"/>
            </a:endParaRPr>
          </a:p>
        </p:txBody>
      </p:sp>
      <p:sp>
        <p:nvSpPr>
          <p:cNvPr id="421" name="Google Shape;421;p11"/>
          <p:cNvSpPr/>
          <p:nvPr/>
        </p:nvSpPr>
        <p:spPr>
          <a:xfrm>
            <a:off x="2988586" y="6081328"/>
            <a:ext cx="548640" cy="548640"/>
          </a:xfrm>
          <a:prstGeom prst="flowChartOr">
            <a:avLst/>
          </a:prstGeom>
          <a:solidFill>
            <a:srgbClr val="79E8F7"/>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11"/>
          <p:cNvSpPr txBox="1"/>
          <p:nvPr/>
        </p:nvSpPr>
        <p:spPr>
          <a:xfrm>
            <a:off x="3619608" y="6098095"/>
            <a:ext cx="81310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Regional</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Radar </a:t>
            </a:r>
            <a:endParaRPr/>
          </a:p>
        </p:txBody>
      </p:sp>
      <p:pic>
        <p:nvPicPr>
          <p:cNvPr id="423" name="Google Shape;423;p11"/>
          <p:cNvPicPr preferRelativeResize="0"/>
          <p:nvPr/>
        </p:nvPicPr>
        <p:blipFill rotWithShape="1">
          <a:blip r:embed="rId4">
            <a:alphaModFix/>
          </a:blip>
          <a:srcRect b="0" l="0" r="0" t="0"/>
          <a:stretch/>
        </p:blipFill>
        <p:spPr>
          <a:xfrm>
            <a:off x="5351956" y="-7128"/>
            <a:ext cx="6840044" cy="3951167"/>
          </a:xfrm>
          <a:prstGeom prst="rect">
            <a:avLst/>
          </a:prstGeom>
          <a:noFill/>
          <a:ln>
            <a:noFill/>
          </a:ln>
        </p:spPr>
      </p:pic>
      <p:pic>
        <p:nvPicPr>
          <p:cNvPr id="424" name="Google Shape;424;p11"/>
          <p:cNvPicPr preferRelativeResize="0"/>
          <p:nvPr/>
        </p:nvPicPr>
        <p:blipFill rotWithShape="1">
          <a:blip r:embed="rId5">
            <a:alphaModFix/>
          </a:blip>
          <a:srcRect b="0" l="0" r="0" t="0"/>
          <a:stretch/>
        </p:blipFill>
        <p:spPr>
          <a:xfrm>
            <a:off x="5358905" y="4137031"/>
            <a:ext cx="6833096" cy="2160459"/>
          </a:xfrm>
          <a:prstGeom prst="rect">
            <a:avLst/>
          </a:prstGeom>
          <a:noFill/>
          <a:ln>
            <a:noFill/>
          </a:ln>
        </p:spPr>
      </p:pic>
      <p:sp>
        <p:nvSpPr>
          <p:cNvPr id="425" name="Google Shape;425;p11"/>
          <p:cNvSpPr txBox="1"/>
          <p:nvPr/>
        </p:nvSpPr>
        <p:spPr>
          <a:xfrm>
            <a:off x="9178354" y="0"/>
            <a:ext cx="301364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lt1"/>
                </a:solidFill>
                <a:latin typeface="Calibri"/>
                <a:ea typeface="Calibri"/>
                <a:cs typeface="Calibri"/>
                <a:sym typeface="Calibri"/>
              </a:rPr>
              <a:t>0414 UTC 08 July 2020</a:t>
            </a:r>
            <a:endParaRPr b="1" sz="2400">
              <a:solidFill>
                <a:schemeClr val="lt1"/>
              </a:solidFill>
              <a:latin typeface="Calibri"/>
              <a:ea typeface="Calibri"/>
              <a:cs typeface="Calibri"/>
              <a:sym typeface="Calibri"/>
            </a:endParaRPr>
          </a:p>
        </p:txBody>
      </p:sp>
      <p:sp>
        <p:nvSpPr>
          <p:cNvPr id="426" name="Google Shape;426;p11"/>
          <p:cNvSpPr txBox="1"/>
          <p:nvPr/>
        </p:nvSpPr>
        <p:spPr>
          <a:xfrm>
            <a:off x="9896434" y="450398"/>
            <a:ext cx="2295565"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lt1"/>
                </a:solidFill>
                <a:latin typeface="Calibri"/>
                <a:ea typeface="Calibri"/>
                <a:cs typeface="Calibri"/>
                <a:sym typeface="Calibri"/>
              </a:rPr>
              <a:t>Storm Relative Velocity Scan</a:t>
            </a:r>
            <a:endParaRPr/>
          </a:p>
          <a:p>
            <a:pPr indent="0" lvl="0" marL="0" marR="0" rtl="0" algn="r">
              <a:spcBef>
                <a:spcPts val="0"/>
              </a:spcBef>
              <a:spcAft>
                <a:spcPts val="0"/>
              </a:spcAft>
              <a:buNone/>
            </a:pPr>
            <a:r>
              <a:rPr b="1" lang="en-US" sz="1400">
                <a:solidFill>
                  <a:schemeClr val="lt1"/>
                </a:solidFill>
                <a:latin typeface="Calibri"/>
                <a:ea typeface="Calibri"/>
                <a:cs typeface="Calibri"/>
                <a:sym typeface="Calibri"/>
              </a:rPr>
              <a:t>234 Degrees / 46 kts</a:t>
            </a:r>
            <a:endParaRPr b="1" sz="1400">
              <a:solidFill>
                <a:schemeClr val="lt1"/>
              </a:solidFill>
              <a:latin typeface="Calibri"/>
              <a:ea typeface="Calibri"/>
              <a:cs typeface="Calibri"/>
              <a:sym typeface="Calibri"/>
            </a:endParaRPr>
          </a:p>
        </p:txBody>
      </p:sp>
      <p:cxnSp>
        <p:nvCxnSpPr>
          <p:cNvPr id="427" name="Google Shape;427;p11"/>
          <p:cNvCxnSpPr/>
          <p:nvPr/>
        </p:nvCxnSpPr>
        <p:spPr>
          <a:xfrm>
            <a:off x="6000750" y="5719008"/>
            <a:ext cx="5225438" cy="162235"/>
          </a:xfrm>
          <a:prstGeom prst="straightConnector1">
            <a:avLst/>
          </a:prstGeom>
          <a:noFill/>
          <a:ln cap="flat" cmpd="sng" w="57150">
            <a:solidFill>
              <a:schemeClr val="dk1"/>
            </a:solidFill>
            <a:prstDash val="dash"/>
            <a:miter lim="800000"/>
            <a:headEnd len="sm" w="sm" type="none"/>
            <a:tailEnd len="med" w="med" type="triangle"/>
          </a:ln>
        </p:spPr>
      </p:cxnSp>
      <p:sp>
        <p:nvSpPr>
          <p:cNvPr id="428" name="Google Shape;428;p11"/>
          <p:cNvSpPr txBox="1"/>
          <p:nvPr/>
        </p:nvSpPr>
        <p:spPr>
          <a:xfrm>
            <a:off x="8090427" y="5038894"/>
            <a:ext cx="162390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Descending</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Rear-Inflow Jet</a:t>
            </a:r>
            <a:endParaRPr b="1" sz="1800">
              <a:solidFill>
                <a:schemeClr val="dk1"/>
              </a:solidFill>
              <a:latin typeface="Calibri"/>
              <a:ea typeface="Calibri"/>
              <a:cs typeface="Calibri"/>
              <a:sym typeface="Calibri"/>
            </a:endParaRPr>
          </a:p>
        </p:txBody>
      </p:sp>
      <p:sp>
        <p:nvSpPr>
          <p:cNvPr id="429" name="Google Shape;429;p11"/>
          <p:cNvSpPr txBox="1"/>
          <p:nvPr/>
        </p:nvSpPr>
        <p:spPr>
          <a:xfrm>
            <a:off x="6552447" y="1767841"/>
            <a:ext cx="3241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A</a:t>
            </a:r>
            <a:endParaRPr b="1" sz="1800">
              <a:solidFill>
                <a:schemeClr val="lt1"/>
              </a:solidFill>
              <a:latin typeface="Calibri"/>
              <a:ea typeface="Calibri"/>
              <a:cs typeface="Calibri"/>
              <a:sym typeface="Calibri"/>
            </a:endParaRPr>
          </a:p>
        </p:txBody>
      </p:sp>
      <p:sp>
        <p:nvSpPr>
          <p:cNvPr id="430" name="Google Shape;430;p11"/>
          <p:cNvSpPr txBox="1"/>
          <p:nvPr/>
        </p:nvSpPr>
        <p:spPr>
          <a:xfrm>
            <a:off x="7322897" y="1776128"/>
            <a:ext cx="2575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B</a:t>
            </a:r>
            <a:endParaRPr/>
          </a:p>
        </p:txBody>
      </p:sp>
      <p:sp>
        <p:nvSpPr>
          <p:cNvPr id="431" name="Google Shape;431;p11"/>
          <p:cNvSpPr txBox="1"/>
          <p:nvPr/>
        </p:nvSpPr>
        <p:spPr>
          <a:xfrm>
            <a:off x="9929643" y="1747751"/>
            <a:ext cx="3061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A</a:t>
            </a:r>
            <a:endParaRPr b="1" sz="1800">
              <a:solidFill>
                <a:schemeClr val="lt1"/>
              </a:solidFill>
              <a:latin typeface="Calibri"/>
              <a:ea typeface="Calibri"/>
              <a:cs typeface="Calibri"/>
              <a:sym typeface="Calibri"/>
            </a:endParaRPr>
          </a:p>
        </p:txBody>
      </p:sp>
      <p:sp>
        <p:nvSpPr>
          <p:cNvPr id="432" name="Google Shape;432;p11"/>
          <p:cNvSpPr txBox="1"/>
          <p:nvPr/>
        </p:nvSpPr>
        <p:spPr>
          <a:xfrm>
            <a:off x="10786626" y="1767841"/>
            <a:ext cx="2575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B</a:t>
            </a:r>
            <a:endParaRPr/>
          </a:p>
        </p:txBody>
      </p:sp>
      <p:sp>
        <p:nvSpPr>
          <p:cNvPr id="433" name="Google Shape;433;p11"/>
          <p:cNvSpPr txBox="1"/>
          <p:nvPr/>
        </p:nvSpPr>
        <p:spPr>
          <a:xfrm>
            <a:off x="5399386" y="5969895"/>
            <a:ext cx="3241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A</a:t>
            </a:r>
            <a:endParaRPr b="1" sz="1800">
              <a:solidFill>
                <a:schemeClr val="lt1"/>
              </a:solidFill>
              <a:latin typeface="Calibri"/>
              <a:ea typeface="Calibri"/>
              <a:cs typeface="Calibri"/>
              <a:sym typeface="Calibri"/>
            </a:endParaRPr>
          </a:p>
        </p:txBody>
      </p:sp>
      <p:sp>
        <p:nvSpPr>
          <p:cNvPr id="434" name="Google Shape;434;p11"/>
          <p:cNvSpPr txBox="1"/>
          <p:nvPr/>
        </p:nvSpPr>
        <p:spPr>
          <a:xfrm>
            <a:off x="11819526" y="5969895"/>
            <a:ext cx="2575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B</a:t>
            </a:r>
            <a:endParaRPr/>
          </a:p>
        </p:txBody>
      </p:sp>
      <p:sp>
        <p:nvSpPr>
          <p:cNvPr id="435" name="Google Shape;435;p11"/>
          <p:cNvSpPr/>
          <p:nvPr/>
        </p:nvSpPr>
        <p:spPr>
          <a:xfrm>
            <a:off x="2988586" y="3122303"/>
            <a:ext cx="182880" cy="182880"/>
          </a:xfrm>
          <a:prstGeom prst="flowChartOr">
            <a:avLst/>
          </a:prstGeom>
          <a:solidFill>
            <a:srgbClr val="79E8F7"/>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11"/>
          <p:cNvSpPr txBox="1"/>
          <p:nvPr/>
        </p:nvSpPr>
        <p:spPr>
          <a:xfrm>
            <a:off x="3064775" y="3234310"/>
            <a:ext cx="396262"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dk1"/>
                </a:solidFill>
                <a:latin typeface="Calibri"/>
                <a:ea typeface="Calibri"/>
                <a:cs typeface="Calibri"/>
                <a:sym typeface="Calibri"/>
              </a:rPr>
              <a:t>KBIS</a:t>
            </a:r>
            <a:endParaRPr b="1" sz="900">
              <a:solidFill>
                <a:schemeClr val="dk1"/>
              </a:solidFill>
              <a:latin typeface="Calibri"/>
              <a:ea typeface="Calibri"/>
              <a:cs typeface="Calibri"/>
              <a:sym typeface="Calibri"/>
            </a:endParaRPr>
          </a:p>
        </p:txBody>
      </p:sp>
      <p:sp>
        <p:nvSpPr>
          <p:cNvPr id="437" name="Google Shape;437;p11"/>
          <p:cNvSpPr/>
          <p:nvPr/>
        </p:nvSpPr>
        <p:spPr>
          <a:xfrm>
            <a:off x="2619546" y="2478025"/>
            <a:ext cx="917680" cy="1466014"/>
          </a:xfrm>
          <a:prstGeom prst="rect">
            <a:avLst/>
          </a:prstGeom>
          <a:noFill/>
          <a:ln cap="flat" cmpd="sng" w="571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1"/>
          <p:cNvSpPr/>
          <p:nvPr/>
        </p:nvSpPr>
        <p:spPr>
          <a:xfrm>
            <a:off x="9952574" y="1213361"/>
            <a:ext cx="759191" cy="573980"/>
          </a:xfrm>
          <a:prstGeom prst="ellipse">
            <a:avLst/>
          </a:prstGeom>
          <a:noFill/>
          <a:ln cap="flat" cmpd="sng" w="38100">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11"/>
          <p:cNvSpPr txBox="1"/>
          <p:nvPr/>
        </p:nvSpPr>
        <p:spPr>
          <a:xfrm>
            <a:off x="10626772" y="1020369"/>
            <a:ext cx="88678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lt1"/>
                </a:solidFill>
                <a:latin typeface="Calibri"/>
                <a:ea typeface="Calibri"/>
                <a:cs typeface="Calibri"/>
                <a:sym typeface="Calibri"/>
              </a:rPr>
              <a:t>Line-End</a:t>
            </a:r>
            <a:endParaRPr/>
          </a:p>
          <a:p>
            <a:pPr indent="0" lvl="0" marL="0" marR="0" rtl="0" algn="ctr">
              <a:spcBef>
                <a:spcPts val="0"/>
              </a:spcBef>
              <a:spcAft>
                <a:spcPts val="0"/>
              </a:spcAft>
              <a:buNone/>
            </a:pPr>
            <a:r>
              <a:rPr b="1" lang="en-US" sz="1100">
                <a:solidFill>
                  <a:schemeClr val="lt1"/>
                </a:solidFill>
                <a:latin typeface="Calibri"/>
                <a:ea typeface="Calibri"/>
                <a:cs typeface="Calibri"/>
                <a:sym typeface="Calibri"/>
              </a:rPr>
              <a:t>Mesovortex</a:t>
            </a:r>
            <a:endParaRPr b="1" sz="1100">
              <a:solidFill>
                <a:schemeClr val="lt1"/>
              </a:solidFill>
              <a:latin typeface="Calibri"/>
              <a:ea typeface="Calibri"/>
              <a:cs typeface="Calibri"/>
              <a:sym typeface="Calibri"/>
            </a:endParaRPr>
          </a:p>
        </p:txBody>
      </p:sp>
      <p:sp>
        <p:nvSpPr>
          <p:cNvPr id="440" name="Google Shape;440;p11"/>
          <p:cNvSpPr/>
          <p:nvPr/>
        </p:nvSpPr>
        <p:spPr>
          <a:xfrm>
            <a:off x="6556748" y="1252950"/>
            <a:ext cx="759191" cy="573980"/>
          </a:xfrm>
          <a:prstGeom prst="ellipse">
            <a:avLst/>
          </a:prstGeom>
          <a:noFill/>
          <a:ln cap="flat" cmpd="sng" w="38100">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11"/>
          <p:cNvSpPr txBox="1"/>
          <p:nvPr/>
        </p:nvSpPr>
        <p:spPr>
          <a:xfrm>
            <a:off x="285404" y="3714875"/>
            <a:ext cx="141327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Calibri"/>
                <a:ea typeface="Calibri"/>
                <a:cs typeface="Calibri"/>
                <a:sym typeface="Calibri"/>
              </a:rPr>
              <a:t>Bow-Echo DMCS</a:t>
            </a:r>
            <a:endParaRPr b="1" sz="1400">
              <a:solidFill>
                <a:srgbClr val="C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34984e6a1bf_0_650"/>
          <p:cNvSpPr txBox="1"/>
          <p:nvPr>
            <p:ph type="title"/>
          </p:nvPr>
        </p:nvSpPr>
        <p:spPr>
          <a:xfrm>
            <a:off x="304800" y="37260"/>
            <a:ext cx="11480700" cy="7161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Modified Derecho Definition</a:t>
            </a:r>
            <a:endParaRPr/>
          </a:p>
        </p:txBody>
      </p:sp>
      <p:sp>
        <p:nvSpPr>
          <p:cNvPr id="447" name="Google Shape;447;g34984e6a1bf_0_650"/>
          <p:cNvSpPr txBox="1"/>
          <p:nvPr>
            <p:ph idx="1" type="body"/>
          </p:nvPr>
        </p:nvSpPr>
        <p:spPr>
          <a:xfrm>
            <a:off x="-8128" y="2276642"/>
            <a:ext cx="12106800" cy="3554700"/>
          </a:xfrm>
          <a:prstGeom prst="rect">
            <a:avLst/>
          </a:prstGeom>
          <a:noFill/>
          <a:ln>
            <a:noFill/>
          </a:ln>
        </p:spPr>
        <p:txBody>
          <a:bodyPr anchorCtr="0" anchor="t" bIns="91425" lIns="91425" spcFirstLastPara="1" rIns="91425" wrap="square" tIns="91425">
            <a:noAutofit/>
          </a:bodyPr>
          <a:lstStyle/>
          <a:p>
            <a:pPr indent="-575718" lvl="0" marL="609584" marR="0" rtl="0" algn="l">
              <a:lnSpc>
                <a:spcPct val="100000"/>
              </a:lnSpc>
              <a:spcBef>
                <a:spcPts val="853"/>
              </a:spcBef>
              <a:spcAft>
                <a:spcPts val="0"/>
              </a:spcAft>
              <a:buClr>
                <a:schemeClr val="dk1"/>
              </a:buClr>
              <a:buSzPts val="3200"/>
              <a:buFont typeface="Arial"/>
              <a:buChar char="•"/>
            </a:pPr>
            <a:r>
              <a:rPr lang="en-US" sz="2000"/>
              <a:t>For a wind swath to be classified as a derecho, the following criteria are needed:</a:t>
            </a:r>
            <a:endParaRPr/>
          </a:p>
          <a:p>
            <a:pPr indent="-529151" lvl="1" marL="1219169" rtl="0" algn="l">
              <a:lnSpc>
                <a:spcPct val="100000"/>
              </a:lnSpc>
              <a:spcBef>
                <a:spcPts val="747"/>
              </a:spcBef>
              <a:spcAft>
                <a:spcPts val="0"/>
              </a:spcAft>
              <a:buSzPts val="2600"/>
              <a:buChar char="•"/>
            </a:pPr>
            <a:r>
              <a:rPr lang="en-US" sz="1600"/>
              <a:t>Widespread severe reports (wind damage or 26+ m s</a:t>
            </a:r>
            <a:r>
              <a:rPr baseline="30000" lang="en-US" sz="1600"/>
              <a:t>-1</a:t>
            </a:r>
            <a:r>
              <a:rPr lang="en-US" sz="1600"/>
              <a:t> gusts) comprising the wind swath all occur from the same MCS.</a:t>
            </a:r>
            <a:endParaRPr sz="3533"/>
          </a:p>
          <a:p>
            <a:pPr indent="-529151" lvl="1" marL="1219169" rtl="0" algn="l">
              <a:lnSpc>
                <a:spcPct val="100000"/>
              </a:lnSpc>
              <a:spcBef>
                <a:spcPts val="747"/>
              </a:spcBef>
              <a:spcAft>
                <a:spcPts val="0"/>
              </a:spcAft>
              <a:buSzPts val="2600"/>
              <a:buChar char="•"/>
            </a:pPr>
            <a:r>
              <a:rPr lang="en-US" sz="1600"/>
              <a:t>All reports in the wind swath must occur in progressive sequence.</a:t>
            </a:r>
            <a:endParaRPr sz="3533"/>
          </a:p>
          <a:p>
            <a:pPr indent="-529151" lvl="1" marL="1219169" rtl="0" algn="l">
              <a:lnSpc>
                <a:spcPct val="100000"/>
              </a:lnSpc>
              <a:spcBef>
                <a:spcPts val="747"/>
              </a:spcBef>
              <a:spcAft>
                <a:spcPts val="0"/>
              </a:spcAft>
              <a:buSzPts val="2600"/>
              <a:buChar char="•"/>
            </a:pPr>
            <a:r>
              <a:rPr lang="en-US" sz="1600"/>
              <a:t>The MCS must move faster than the full mean wind speed.</a:t>
            </a:r>
            <a:endParaRPr sz="3533"/>
          </a:p>
          <a:p>
            <a:pPr indent="-529151" lvl="1" marL="1219169" rtl="0" algn="l">
              <a:lnSpc>
                <a:spcPct val="100000"/>
              </a:lnSpc>
              <a:spcBef>
                <a:spcPts val="747"/>
              </a:spcBef>
              <a:spcAft>
                <a:spcPts val="0"/>
              </a:spcAft>
              <a:buSzPts val="2600"/>
              <a:buChar char="•"/>
            </a:pPr>
            <a:r>
              <a:rPr lang="en-US" sz="1600"/>
              <a:t>No more than 1 h may elapse between reports in the wind swath.</a:t>
            </a:r>
            <a:endParaRPr sz="3533"/>
          </a:p>
          <a:p>
            <a:pPr indent="-529151" lvl="1" marL="1219169" rtl="0" algn="l">
              <a:lnSpc>
                <a:spcPct val="100000"/>
              </a:lnSpc>
              <a:spcBef>
                <a:spcPts val="747"/>
              </a:spcBef>
              <a:spcAft>
                <a:spcPts val="0"/>
              </a:spcAft>
              <a:buSzPts val="2600"/>
              <a:buChar char="•"/>
            </a:pPr>
            <a:r>
              <a:rPr lang="en-US" sz="1600"/>
              <a:t>Spatial gaps between reports in the wind swath may not exceed 200 km.</a:t>
            </a:r>
            <a:endParaRPr sz="3533"/>
          </a:p>
          <a:p>
            <a:pPr indent="-529151" lvl="1" marL="1219169" rtl="0" algn="l">
              <a:lnSpc>
                <a:spcPct val="100000"/>
              </a:lnSpc>
              <a:spcBef>
                <a:spcPts val="747"/>
              </a:spcBef>
              <a:spcAft>
                <a:spcPts val="0"/>
              </a:spcAft>
              <a:buSzPts val="2600"/>
              <a:buChar char="•"/>
            </a:pPr>
            <a:r>
              <a:rPr lang="en-US" sz="1600"/>
              <a:t>The wind swath must be at least 400 km long.</a:t>
            </a:r>
            <a:endParaRPr sz="3533"/>
          </a:p>
          <a:p>
            <a:pPr indent="-529151" lvl="1" marL="1219169" rtl="0" algn="l">
              <a:lnSpc>
                <a:spcPct val="100000"/>
              </a:lnSpc>
              <a:spcBef>
                <a:spcPts val="747"/>
              </a:spcBef>
              <a:spcAft>
                <a:spcPts val="0"/>
              </a:spcAft>
              <a:buSzPts val="2600"/>
              <a:buChar char="•"/>
            </a:pPr>
            <a:r>
              <a:rPr lang="en-US" sz="1600"/>
              <a:t>At least five 33+ m s</a:t>
            </a:r>
            <a:r>
              <a:rPr baseline="30000" lang="en-US" sz="1600"/>
              <a:t>-1</a:t>
            </a:r>
            <a:r>
              <a:rPr lang="en-US" sz="1600"/>
              <a:t> gust reports (separated by 80 km) must occur in the 400-km long wind swath.</a:t>
            </a:r>
            <a:endParaRPr sz="3533"/>
          </a:p>
          <a:p>
            <a:pPr indent="-529151" lvl="1" marL="1219169" rtl="0" algn="l">
              <a:lnSpc>
                <a:spcPct val="100000"/>
              </a:lnSpc>
              <a:spcBef>
                <a:spcPts val="747"/>
              </a:spcBef>
              <a:spcAft>
                <a:spcPts val="0"/>
              </a:spcAft>
              <a:buSzPts val="2600"/>
              <a:buChar char="•"/>
            </a:pPr>
            <a:r>
              <a:rPr lang="en-US" sz="1600"/>
              <a:t>At least three measured 33+ m s</a:t>
            </a:r>
            <a:r>
              <a:rPr baseline="30000" lang="en-US" sz="1600"/>
              <a:t>-1</a:t>
            </a:r>
            <a:r>
              <a:rPr lang="en-US" sz="1600"/>
              <a:t> (separated by 80 km) are required in the wind swath.</a:t>
            </a:r>
            <a:endParaRPr sz="3533"/>
          </a:p>
          <a:p>
            <a:pPr indent="0" lvl="1" marL="677316" rtl="0" algn="l">
              <a:lnSpc>
                <a:spcPct val="100000"/>
              </a:lnSpc>
              <a:spcBef>
                <a:spcPts val="747"/>
              </a:spcBef>
              <a:spcAft>
                <a:spcPts val="0"/>
              </a:spcAft>
              <a:buSzPts val="2800"/>
              <a:buNone/>
            </a:pPr>
            <a:r>
              <a:t/>
            </a:r>
            <a:endParaRPr sz="1800"/>
          </a:p>
        </p:txBody>
      </p:sp>
      <p:sp>
        <p:nvSpPr>
          <p:cNvPr id="448" name="Google Shape;448;g34984e6a1bf_0_650"/>
          <p:cNvSpPr/>
          <p:nvPr/>
        </p:nvSpPr>
        <p:spPr>
          <a:xfrm>
            <a:off x="475488" y="914786"/>
            <a:ext cx="11466600" cy="12003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2700">
                <a:solidFill>
                  <a:srgbClr val="2E75B5"/>
                </a:solidFill>
                <a:latin typeface="Calibri"/>
                <a:ea typeface="Calibri"/>
                <a:cs typeface="Calibri"/>
                <a:sym typeface="Calibri"/>
              </a:rPr>
              <a:t>“A widespread severe windstorm characterized by a family of destructive downbursts containing hurricane-force gusts associated with an extra-tropical, cold-pool-driven Mesoscale Convective System.”</a:t>
            </a:r>
            <a:endParaRPr b="1" sz="2700">
              <a:solidFill>
                <a:srgbClr val="2E75B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aphicFrame>
        <p:nvGraphicFramePr>
          <p:cNvPr id="453" name="Google Shape;453;p13"/>
          <p:cNvGraphicFramePr/>
          <p:nvPr/>
        </p:nvGraphicFramePr>
        <p:xfrm>
          <a:off x="0" y="2"/>
          <a:ext cx="3000000" cy="3000000"/>
        </p:xfrm>
        <a:graphic>
          <a:graphicData uri="http://schemas.openxmlformats.org/drawingml/2006/table">
            <a:tbl>
              <a:tblPr bandRow="1" firstCol="1" firstRow="1">
                <a:noFill/>
                <a:tableStyleId>{5E61C1CE-0FB7-4CB4-9579-A0C4ADBB7481}</a:tableStyleId>
              </a:tblPr>
              <a:tblGrid>
                <a:gridCol w="467150"/>
                <a:gridCol w="1818850"/>
                <a:gridCol w="2077275"/>
                <a:gridCol w="1994775"/>
                <a:gridCol w="2279050"/>
                <a:gridCol w="1838750"/>
                <a:gridCol w="1716150"/>
              </a:tblGrid>
              <a:tr h="461425">
                <a:tc>
                  <a:txBody>
                    <a:bodyPr/>
                    <a:lstStyle/>
                    <a:p>
                      <a:pPr indent="0" lvl="0" marL="0" marR="0" rtl="0" algn="ctr">
                        <a:lnSpc>
                          <a:spcPct val="107000"/>
                        </a:lnSpc>
                        <a:spcBef>
                          <a:spcPts val="0"/>
                        </a:spcBef>
                        <a:spcAft>
                          <a:spcPts val="0"/>
                        </a:spcAft>
                        <a:buNone/>
                      </a:pPr>
                      <a:r>
                        <a:rPr lang="en-US" sz="1400" u="none" cap="none" strike="noStrike"/>
                        <a:t> </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Johns and Hirt (1987)</a:t>
                      </a:r>
                      <a:endParaRPr/>
                    </a:p>
                    <a:p>
                      <a:pPr indent="0" lvl="0" marL="0" marR="0" rtl="0" algn="ctr">
                        <a:lnSpc>
                          <a:spcPct val="107000"/>
                        </a:lnSpc>
                        <a:spcBef>
                          <a:spcPts val="0"/>
                        </a:spcBef>
                        <a:spcAft>
                          <a:spcPts val="0"/>
                        </a:spcAft>
                        <a:buNone/>
                      </a:pPr>
                      <a:r>
                        <a:rPr lang="en-US" sz="1400" u="none" cap="none" strike="noStrike">
                          <a:latin typeface="Calibri"/>
                          <a:ea typeface="Calibri"/>
                          <a:cs typeface="Calibri"/>
                          <a:sym typeface="Calibri"/>
                        </a:rPr>
                        <a:t>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Bentley and Mote (1998)</a:t>
                      </a:r>
                      <a:endParaRPr/>
                    </a:p>
                    <a:p>
                      <a:pPr indent="0" lvl="0" marL="0" marR="0" rtl="0" algn="ctr">
                        <a:lnSpc>
                          <a:spcPct val="107000"/>
                        </a:lnSpc>
                        <a:spcBef>
                          <a:spcPts val="0"/>
                        </a:spcBef>
                        <a:spcAft>
                          <a:spcPts val="0"/>
                        </a:spcAft>
                        <a:buNone/>
                      </a:pPr>
                      <a:r>
                        <a:rPr lang="en-US" sz="1400" u="none" cap="none" strike="noStrike"/>
                        <a:t>BM98 </a:t>
                      </a:r>
                      <a:endParaRPr sz="1400" u="none" cap="none" strike="noStrike"/>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Bentley and Sparks (2003)  </a:t>
                      </a:r>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Coniglio and Stensrud (2004)</a:t>
                      </a:r>
                      <a:endParaRPr/>
                    </a:p>
                    <a:p>
                      <a:pPr indent="0" lvl="0" marL="0" marR="0" rtl="0" algn="ctr">
                        <a:lnSpc>
                          <a:spcPct val="107000"/>
                        </a:lnSpc>
                        <a:spcBef>
                          <a:spcPts val="0"/>
                        </a:spcBef>
                        <a:spcAft>
                          <a:spcPts val="0"/>
                        </a:spcAft>
                        <a:buNone/>
                      </a:pPr>
                      <a:r>
                        <a:rPr lang="en-US" sz="1400" u="none" cap="none" strike="noStrike">
                          <a:latin typeface="Calibri"/>
                          <a:ea typeface="Calibri"/>
                          <a:cs typeface="Calibri"/>
                          <a:sym typeface="Calibri"/>
                        </a:rPr>
                        <a:t>CS04</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Corfidi et al. (2016)</a:t>
                      </a:r>
                      <a:endParaRPr/>
                    </a:p>
                    <a:p>
                      <a:pPr indent="0" lvl="0" marL="0" marR="0" rtl="0" algn="ctr">
                        <a:lnSpc>
                          <a:spcPct val="107000"/>
                        </a:lnSpc>
                        <a:spcBef>
                          <a:spcPts val="0"/>
                        </a:spcBef>
                        <a:spcAft>
                          <a:spcPts val="0"/>
                        </a:spcAft>
                        <a:buNone/>
                      </a:pPr>
                      <a:r>
                        <a:rPr lang="en-US" sz="1400" u="none" cap="none" strike="noStrike">
                          <a:latin typeface="Calibri"/>
                          <a:ea typeface="Calibri"/>
                          <a:cs typeface="Calibri"/>
                          <a:sym typeface="Calibri"/>
                        </a:rPr>
                        <a:t>C16</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Squitieri et al. (2025a)</a:t>
                      </a:r>
                      <a:endParaRPr sz="1400" u="none" cap="none" strike="noStrike">
                        <a:latin typeface="Calibri"/>
                        <a:ea typeface="Calibri"/>
                        <a:cs typeface="Calibri"/>
                        <a:sym typeface="Calibri"/>
                      </a:endParaRPr>
                    </a:p>
                  </a:txBody>
                  <a:tcPr marT="0" marB="0" marR="14675" marL="14675"/>
                </a:tc>
              </a:tr>
              <a:tr h="255675">
                <a:tc>
                  <a:txBody>
                    <a:bodyPr/>
                    <a:lstStyle/>
                    <a:p>
                      <a:pPr indent="0" lvl="0" marL="0" marR="0" rtl="0" algn="ctr">
                        <a:lnSpc>
                          <a:spcPct val="107000"/>
                        </a:lnSpc>
                        <a:spcBef>
                          <a:spcPts val="0"/>
                        </a:spcBef>
                        <a:spcAft>
                          <a:spcPts val="0"/>
                        </a:spcAft>
                        <a:buNone/>
                      </a:pPr>
                      <a:r>
                        <a:rPr lang="en-US" sz="1400" u="none" cap="none" strike="noStrike"/>
                        <a:t>Years</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1980-1983</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1986-1995</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1986-2000</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1986-2001</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2010-2014</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2000-2022</a:t>
                      </a:r>
                      <a:endParaRPr sz="1400" u="none" cap="none" strike="noStrike">
                        <a:latin typeface="Calibri"/>
                        <a:ea typeface="Calibri"/>
                        <a:cs typeface="Calibri"/>
                        <a:sym typeface="Calibri"/>
                      </a:endParaRPr>
                    </a:p>
                  </a:txBody>
                  <a:tcPr marT="0" marB="0" marR="14675" marL="14675"/>
                </a:tc>
              </a:tr>
              <a:tr h="255675">
                <a:tc>
                  <a:txBody>
                    <a:bodyPr/>
                    <a:lstStyle/>
                    <a:p>
                      <a:pPr indent="0" lvl="0" marL="0" marR="0" rtl="0" algn="ctr">
                        <a:lnSpc>
                          <a:spcPct val="107000"/>
                        </a:lnSpc>
                        <a:spcBef>
                          <a:spcPts val="0"/>
                        </a:spcBef>
                        <a:spcAft>
                          <a:spcPts val="0"/>
                        </a:spcAft>
                        <a:buNone/>
                      </a:pPr>
                      <a:r>
                        <a:rPr lang="en-US" sz="1400" u="none" cap="none" strike="noStrike"/>
                        <a:t>N</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70</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112</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230</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244</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365 (25)</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70</a:t>
                      </a:r>
                      <a:endParaRPr sz="1400" u="none" cap="none" strike="noStrike">
                        <a:latin typeface="Calibri"/>
                        <a:ea typeface="Calibri"/>
                        <a:cs typeface="Calibri"/>
                        <a:sym typeface="Calibri"/>
                      </a:endParaRPr>
                    </a:p>
                  </a:txBody>
                  <a:tcPr marT="0" marB="0" marR="14675" marL="14675"/>
                </a:tc>
              </a:tr>
              <a:tr h="447375">
                <a:tc>
                  <a:txBody>
                    <a:bodyPr/>
                    <a:lstStyle/>
                    <a:p>
                      <a:pPr indent="0" lvl="0" marL="0" marR="0" rtl="0" algn="ctr">
                        <a:lnSpc>
                          <a:spcPct val="107000"/>
                        </a:lnSpc>
                        <a:spcBef>
                          <a:spcPts val="0"/>
                        </a:spcBef>
                        <a:spcAft>
                          <a:spcPts val="0"/>
                        </a:spcAft>
                        <a:buNone/>
                      </a:pPr>
                      <a:r>
                        <a:rPr lang="en-US" sz="1100" u="none" cap="none" strike="noStrike"/>
                        <a:t>Type</a:t>
                      </a:r>
                      <a:endParaRPr sz="11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a:t>
                      </a:r>
                      <a:endParaRPr/>
                    </a:p>
                    <a:p>
                      <a:pPr indent="0" lvl="0" marL="0" marR="0" rtl="0" algn="ctr">
                        <a:lnSpc>
                          <a:spcPct val="107000"/>
                        </a:lnSpc>
                        <a:spcBef>
                          <a:spcPts val="0"/>
                        </a:spcBef>
                        <a:spcAft>
                          <a:spcPts val="0"/>
                        </a:spcAft>
                        <a:buNone/>
                      </a:pPr>
                      <a:r>
                        <a:rPr lang="en-US" sz="1200" u="none" cap="none" strike="noStrike"/>
                        <a:t>Serial</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 </a:t>
                      </a:r>
                      <a:endParaRPr/>
                    </a:p>
                    <a:p>
                      <a:pPr indent="0" lvl="0" marL="0" marR="0" rtl="0" algn="ctr">
                        <a:lnSpc>
                          <a:spcPct val="107000"/>
                        </a:lnSpc>
                        <a:spcBef>
                          <a:spcPts val="0"/>
                        </a:spcBef>
                        <a:spcAft>
                          <a:spcPts val="0"/>
                        </a:spcAft>
                        <a:buNone/>
                      </a:pPr>
                      <a:r>
                        <a:rPr lang="en-US" sz="1200" u="none" cap="none" strike="noStrike"/>
                        <a:t>Serial</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 Serial</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 </a:t>
                      </a:r>
                      <a:endParaRPr/>
                    </a:p>
                    <a:p>
                      <a:pPr indent="0" lvl="0" marL="0" marR="0" rtl="0" algn="ctr">
                        <a:lnSpc>
                          <a:spcPct val="107000"/>
                        </a:lnSpc>
                        <a:spcBef>
                          <a:spcPts val="0"/>
                        </a:spcBef>
                        <a:spcAft>
                          <a:spcPts val="0"/>
                        </a:spcAft>
                        <a:buNone/>
                      </a:pPr>
                      <a:r>
                        <a:rPr lang="en-US" sz="1200" u="none" cap="none" strike="noStrike"/>
                        <a:t>Serial</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Progressive</a:t>
                      </a:r>
                      <a:endParaRPr sz="1200" u="none" cap="none" strike="noStrike"/>
                    </a:p>
                  </a:txBody>
                  <a:tcPr marT="0" marB="0" marR="14675" marL="14675"/>
                </a:tc>
              </a:tr>
              <a:tr h="1342125">
                <a:tc>
                  <a:txBody>
                    <a:bodyPr/>
                    <a:lstStyle/>
                    <a:p>
                      <a:pPr indent="0" lvl="0" marL="0" marR="0" rtl="0" algn="ctr">
                        <a:lnSpc>
                          <a:spcPct val="107000"/>
                        </a:lnSpc>
                        <a:spcBef>
                          <a:spcPts val="0"/>
                        </a:spcBef>
                        <a:spcAft>
                          <a:spcPts val="0"/>
                        </a:spcAft>
                        <a:buNone/>
                      </a:pPr>
                      <a:r>
                        <a:rPr lang="en-US" sz="1100" u="none" cap="none" strike="noStrike"/>
                        <a:t>1</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There must be a concentrated area of convective wind gusts exceeding 26 m s</a:t>
                      </a:r>
                      <a:r>
                        <a:rPr baseline="30000" lang="en-US" sz="1200" u="none" cap="none" strike="noStrike"/>
                        <a:t>-1</a:t>
                      </a:r>
                      <a:r>
                        <a:rPr lang="en-US" sz="1200" u="none" cap="none" strike="noStrike"/>
                        <a:t> with a major axis path length of at least 400 km.</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Like JH87, but for a path length of 650 km (N = 25 cases that met this length criteria).</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r>
              <a:tr h="1462375">
                <a:tc>
                  <a:txBody>
                    <a:bodyPr/>
                    <a:lstStyle/>
                    <a:p>
                      <a:pPr indent="0" lvl="0" marL="0" marR="0" rtl="0" algn="ctr">
                        <a:lnSpc>
                          <a:spcPct val="107000"/>
                        </a:lnSpc>
                        <a:spcBef>
                          <a:spcPts val="0"/>
                        </a:spcBef>
                        <a:spcAft>
                          <a:spcPts val="0"/>
                        </a:spcAft>
                        <a:buNone/>
                      </a:pPr>
                      <a:r>
                        <a:rPr lang="en-US" sz="1100" u="none" cap="none" strike="noStrike"/>
                        <a:t>2</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There must be at least 3 reports (separated by 64 km) of F1 damage or 33+ m s</a:t>
                      </a:r>
                      <a:r>
                        <a:rPr baseline="30000" lang="en-US" sz="1200" u="none" cap="none" strike="noStrike"/>
                        <a:t>-1</a:t>
                      </a:r>
                      <a:r>
                        <a:rPr lang="en-US" sz="1200" u="none" cap="none" strike="noStrike"/>
                        <a:t> wind gusts during the MCS stage.</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Not Used</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BM98</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Low end: BM98</a:t>
                      </a:r>
                      <a:endParaRPr/>
                    </a:p>
                    <a:p>
                      <a:pPr indent="0" lvl="0" marL="0" marR="0" rtl="0" algn="l">
                        <a:lnSpc>
                          <a:spcPct val="107000"/>
                        </a:lnSpc>
                        <a:spcBef>
                          <a:spcPts val="0"/>
                        </a:spcBef>
                        <a:spcAft>
                          <a:spcPts val="0"/>
                        </a:spcAft>
                        <a:buNone/>
                      </a:pPr>
                      <a:r>
                        <a:rPr lang="en-US" sz="1200" u="none" cap="none" strike="noStrike"/>
                        <a:t>Moderate: JH87</a:t>
                      </a:r>
                      <a:endParaRPr/>
                    </a:p>
                    <a:p>
                      <a:pPr indent="0" lvl="0" marL="0" marR="0" rtl="0" algn="l">
                        <a:lnSpc>
                          <a:spcPct val="107000"/>
                        </a:lnSpc>
                        <a:spcBef>
                          <a:spcPts val="0"/>
                        </a:spcBef>
                        <a:spcAft>
                          <a:spcPts val="0"/>
                        </a:spcAft>
                        <a:buNone/>
                      </a:pPr>
                      <a:r>
                        <a:rPr lang="en-US" sz="1200" u="none" cap="none" strike="noStrike"/>
                        <a:t>High end: Like JH87, but 3 reports must exceed 38 m s</a:t>
                      </a:r>
                      <a:r>
                        <a:rPr baseline="30000" lang="en-US" sz="1200" u="none" cap="none" strike="noStrike"/>
                        <a:t>-1</a:t>
                      </a:r>
                      <a:r>
                        <a:rPr lang="en-US" sz="1200" u="none" cap="none" strike="noStrike"/>
                        <a:t>, with 2 occurring at MCS stage.</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BM98</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At least 5 reports (separated by 80 km) of 33+ m s</a:t>
                      </a:r>
                      <a:r>
                        <a:rPr baseline="30000" lang="en-US" sz="1200" u="none" cap="none" strike="noStrike"/>
                        <a:t>-1</a:t>
                      </a:r>
                      <a:r>
                        <a:rPr lang="en-US" sz="1200" u="none" cap="none" strike="noStrike"/>
                        <a:t> wind gusts during the MCS stage. At least 3 reports must be measured at 33 m s</a:t>
                      </a:r>
                      <a:r>
                        <a:rPr baseline="30000" lang="en-US" sz="1200" u="none" cap="none" strike="noStrike"/>
                        <a:t>-1</a:t>
                      </a:r>
                      <a:r>
                        <a:rPr lang="en-US" sz="1200" u="none" cap="none" strike="noStrike"/>
                        <a:t>.</a:t>
                      </a:r>
                      <a:endParaRPr sz="1200" u="none" cap="none" strike="noStrike">
                        <a:latin typeface="Calibri"/>
                        <a:ea typeface="Calibri"/>
                        <a:cs typeface="Calibri"/>
                        <a:sym typeface="Calibri"/>
                      </a:endParaRPr>
                    </a:p>
                  </a:txBody>
                  <a:tcPr marT="0" marB="0" marR="14675" marL="14675"/>
                </a:tc>
              </a:tr>
              <a:tr h="500625">
                <a:tc>
                  <a:txBody>
                    <a:bodyPr/>
                    <a:lstStyle/>
                    <a:p>
                      <a:pPr indent="0" lvl="0" marL="0" marR="0" rtl="0" algn="ctr">
                        <a:lnSpc>
                          <a:spcPct val="107000"/>
                        </a:lnSpc>
                        <a:spcBef>
                          <a:spcPts val="0"/>
                        </a:spcBef>
                        <a:spcAft>
                          <a:spcPts val="0"/>
                        </a:spcAft>
                        <a:buNone/>
                      </a:pPr>
                      <a:r>
                        <a:rPr lang="en-US" sz="1100" u="none" cap="none" strike="noStrike"/>
                        <a:t>3</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No more than 3 h can elapse between successive reports.</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No more than 2 h can elapse between successive reports.</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BM98</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Like JH87, but for 2.5 h.</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No more than 1 h elapsed between successive reports.</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C16</a:t>
                      </a:r>
                      <a:endParaRPr sz="1200" u="none" cap="none" strike="noStrike">
                        <a:latin typeface="Calibri"/>
                        <a:ea typeface="Calibri"/>
                        <a:cs typeface="Calibri"/>
                        <a:sym typeface="Calibri"/>
                      </a:endParaRPr>
                    </a:p>
                  </a:txBody>
                  <a:tcPr marT="0" marB="0" marR="14675" marL="14675"/>
                </a:tc>
              </a:tr>
              <a:tr h="410525">
                <a:tc>
                  <a:txBody>
                    <a:bodyPr/>
                    <a:lstStyle/>
                    <a:p>
                      <a:pPr indent="0" lvl="0" marL="0" marR="0" rtl="0" algn="ctr">
                        <a:lnSpc>
                          <a:spcPct val="107000"/>
                        </a:lnSpc>
                        <a:spcBef>
                          <a:spcPts val="0"/>
                        </a:spcBef>
                        <a:spcAft>
                          <a:spcPts val="0"/>
                        </a:spcAft>
                        <a:buNone/>
                      </a:pPr>
                      <a:r>
                        <a:rPr lang="en-US" sz="1100" u="none" cap="none" strike="noStrike"/>
                        <a:t>4</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Wind reports must have chronological progression.</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r>
              <a:tr h="1101400">
                <a:tc>
                  <a:txBody>
                    <a:bodyPr/>
                    <a:lstStyle/>
                    <a:p>
                      <a:pPr indent="0" lvl="0" marL="0" marR="0" rtl="0" algn="ctr">
                        <a:lnSpc>
                          <a:spcPct val="107000"/>
                        </a:lnSpc>
                        <a:spcBef>
                          <a:spcPts val="0"/>
                        </a:spcBef>
                        <a:spcAft>
                          <a:spcPts val="0"/>
                        </a:spcAft>
                        <a:buNone/>
                      </a:pPr>
                      <a:r>
                        <a:rPr lang="en-US" sz="1100" u="none" cap="none" strike="noStrike"/>
                        <a:t>5</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The associated MCS must have spatial or temporal continuity in</a:t>
                      </a:r>
                      <a:r>
                        <a:rPr lang="en-US" sz="1100" u="none" cap="none" strike="noStrike"/>
                        <a:t> </a:t>
                      </a:r>
                      <a:r>
                        <a:rPr lang="en-US" sz="1200" u="none" cap="none" strike="noStrike"/>
                        <a:t>surface pressure or wind fields.</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Continuity confirmed when no more than 2º lat/lon separation occurs between reports.</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BM98</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Like BM98, but no more than 200 km allowed between any reports in the swath.</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Like CS04, but no more than 100 km allowed between any reports in the swath.</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latin typeface="Calibri"/>
                          <a:ea typeface="Calibri"/>
                          <a:cs typeface="Calibri"/>
                          <a:sym typeface="Calibri"/>
                        </a:rPr>
                        <a:t>As in CS04</a:t>
                      </a:r>
                      <a:endParaRPr sz="1200" u="none" cap="none" strike="noStrike">
                        <a:latin typeface="Calibri"/>
                        <a:ea typeface="Calibri"/>
                        <a:cs typeface="Calibri"/>
                        <a:sym typeface="Calibri"/>
                      </a:endParaRPr>
                    </a:p>
                  </a:txBody>
                  <a:tcPr marT="0" marB="0" marR="14675" marL="14675"/>
                </a:tc>
              </a:tr>
              <a:tr h="620775">
                <a:tc>
                  <a:txBody>
                    <a:bodyPr/>
                    <a:lstStyle/>
                    <a:p>
                      <a:pPr indent="0" lvl="0" marL="0" marR="0" rtl="0" algn="ctr">
                        <a:lnSpc>
                          <a:spcPct val="107000"/>
                        </a:lnSpc>
                        <a:spcBef>
                          <a:spcPts val="0"/>
                        </a:spcBef>
                        <a:spcAft>
                          <a:spcPts val="0"/>
                        </a:spcAft>
                        <a:buNone/>
                      </a:pPr>
                      <a:r>
                        <a:rPr lang="en-US" sz="1100" u="none" cap="none" strike="noStrike"/>
                        <a:t>6</a:t>
                      </a:r>
                      <a:endParaRPr sz="11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All damage swaths must accompany the same MCS based on radar data.</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200" u="none" cap="none" strike="noStrike"/>
                        <a:t>MCS confirmed by temporally mapping wind reports without radar data.</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BM98</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200" u="none" cap="none" strike="noStrike"/>
                        <a:t>As in JH87</a:t>
                      </a:r>
                      <a:endParaRPr sz="1200" u="none" cap="none" strike="noStrike">
                        <a:latin typeface="Calibri"/>
                        <a:ea typeface="Calibri"/>
                        <a:cs typeface="Calibri"/>
                        <a:sym typeface="Calibri"/>
                      </a:endParaRPr>
                    </a:p>
                  </a:txBody>
                  <a:tcPr marT="0" marB="0" marR="14675" marL="1467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4"/>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Refined Derecho Definition</a:t>
            </a:r>
            <a:endParaRPr/>
          </a:p>
        </p:txBody>
      </p:sp>
      <p:sp>
        <p:nvSpPr>
          <p:cNvPr id="459" name="Google Shape;459;p14"/>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a:bodyPr>
          <a:lstStyle/>
          <a:p>
            <a:pPr indent="-575719" lvl="0" marL="609585" marR="0" rtl="0" algn="l">
              <a:lnSpc>
                <a:spcPct val="100000"/>
              </a:lnSpc>
              <a:spcBef>
                <a:spcPts val="853"/>
              </a:spcBef>
              <a:spcAft>
                <a:spcPts val="0"/>
              </a:spcAft>
              <a:buClr>
                <a:schemeClr val="dk1"/>
              </a:buClr>
              <a:buSzPts val="3200"/>
              <a:buFont typeface="Arial"/>
              <a:buChar char="•"/>
            </a:pPr>
            <a:r>
              <a:rPr lang="en-US" sz="3600"/>
              <a:t>Imposing strict 33+ m s</a:t>
            </a:r>
            <a:r>
              <a:rPr baseline="30000" lang="en-US" sz="3600"/>
              <a:t>-1</a:t>
            </a:r>
            <a:r>
              <a:rPr lang="en-US" sz="3600"/>
              <a:t> criteria reduces the derecho count, even with a longer study period (78 derechos in 23 years).</a:t>
            </a:r>
            <a:endParaRPr/>
          </a:p>
          <a:p>
            <a:pPr indent="-372518" lvl="0" marL="609585" marR="0" rtl="0" algn="l">
              <a:lnSpc>
                <a:spcPct val="100000"/>
              </a:lnSpc>
              <a:spcBef>
                <a:spcPts val="853"/>
              </a:spcBef>
              <a:spcAft>
                <a:spcPts val="0"/>
              </a:spcAft>
              <a:buClr>
                <a:schemeClr val="dk1"/>
              </a:buClr>
              <a:buSzPts val="3200"/>
              <a:buFont typeface="Arial"/>
              <a:buNone/>
            </a:pPr>
            <a:r>
              <a:t/>
            </a:r>
            <a:endParaRPr sz="3600"/>
          </a:p>
          <a:p>
            <a:pPr indent="-575719" lvl="0" marL="609585" marR="0" rtl="0" algn="l">
              <a:lnSpc>
                <a:spcPct val="100000"/>
              </a:lnSpc>
              <a:spcBef>
                <a:spcPts val="853"/>
              </a:spcBef>
              <a:spcAft>
                <a:spcPts val="0"/>
              </a:spcAft>
              <a:buClr>
                <a:schemeClr val="dk1"/>
              </a:buClr>
              <a:buSzPts val="3200"/>
              <a:buFont typeface="Arial"/>
              <a:buChar char="•"/>
            </a:pPr>
            <a:r>
              <a:rPr lang="en-US" sz="3600"/>
              <a:t>Most previous studies average 10-15 derechos nationally. The current study only averages 3 derecho nationally.</a:t>
            </a:r>
            <a:endParaRPr/>
          </a:p>
          <a:p>
            <a:pPr indent="-372518" lvl="0" marL="609585" marR="0" rtl="0" algn="l">
              <a:lnSpc>
                <a:spcPct val="100000"/>
              </a:lnSpc>
              <a:spcBef>
                <a:spcPts val="853"/>
              </a:spcBef>
              <a:spcAft>
                <a:spcPts val="0"/>
              </a:spcAft>
              <a:buClr>
                <a:schemeClr val="dk1"/>
              </a:buClr>
              <a:buSzPts val="3200"/>
              <a:buFont typeface="Arial"/>
              <a:buNone/>
            </a:pPr>
            <a:r>
              <a:t/>
            </a:r>
            <a:endParaRPr/>
          </a:p>
          <a:p>
            <a:pPr indent="-372518" lvl="0" marL="609585" marR="0" rtl="0" algn="l">
              <a:lnSpc>
                <a:spcPct val="100000"/>
              </a:lnSpc>
              <a:spcBef>
                <a:spcPts val="853"/>
              </a:spcBef>
              <a:spcAft>
                <a:spcPts val="0"/>
              </a:spcAft>
              <a:buClr>
                <a:schemeClr val="dk1"/>
              </a:buClr>
              <a:buSzPts val="3200"/>
              <a:buFont typeface="Arial"/>
              <a:buNone/>
            </a:pPr>
            <a:r>
              <a:t/>
            </a:r>
            <a:endParaRPr/>
          </a:p>
          <a:p>
            <a:pPr indent="-372518" lvl="0" marL="609585" marR="0" rtl="0" algn="l">
              <a:lnSpc>
                <a:spcPct val="100000"/>
              </a:lnSpc>
              <a:spcBef>
                <a:spcPts val="853"/>
              </a:spcBef>
              <a:spcAft>
                <a:spcPts val="0"/>
              </a:spcAft>
              <a:buClr>
                <a:schemeClr val="dk1"/>
              </a:buClr>
              <a:buSzPts val="3200"/>
              <a:buFont typeface="Arial"/>
              <a:buNone/>
            </a:pPr>
            <a:r>
              <a:t/>
            </a:r>
            <a:endParaRPr/>
          </a:p>
          <a:p>
            <a:pPr indent="-372518" lvl="0" marL="609585" marR="0" rtl="0" algn="l">
              <a:lnSpc>
                <a:spcPct val="100000"/>
              </a:lnSpc>
              <a:spcBef>
                <a:spcPts val="853"/>
              </a:spcBef>
              <a:spcAft>
                <a:spcPts val="0"/>
              </a:spcAft>
              <a:buClr>
                <a:schemeClr val="dk1"/>
              </a:buClr>
              <a:buSzPts val="3200"/>
              <a:buFont typeface="Arial"/>
              <a:buNone/>
            </a:pPr>
            <a:r>
              <a:t/>
            </a:r>
            <a:endParaRPr/>
          </a:p>
        </p:txBody>
      </p:sp>
      <p:sp>
        <p:nvSpPr>
          <p:cNvPr id="460" name="Google Shape;460;p14"/>
          <p:cNvSpPr txBox="1"/>
          <p:nvPr>
            <p:ph idx="2" type="body"/>
          </p:nvPr>
        </p:nvSpPr>
        <p:spPr>
          <a:xfrm>
            <a:off x="304800" y="762003"/>
            <a:ext cx="11480800" cy="382400"/>
          </a:xfrm>
          <a:prstGeom prst="rect">
            <a:avLst/>
          </a:prstGeom>
          <a:noFill/>
          <a:ln>
            <a:noFill/>
          </a:ln>
        </p:spPr>
        <p:txBody>
          <a:bodyPr anchorCtr="0" anchor="t" bIns="91425" lIns="91425" spcFirstLastPara="1" rIns="91425" wrap="square" tIns="91425">
            <a:normAutofit fontScale="25000" lnSpcReduction="20000"/>
          </a:bodyPr>
          <a:lstStyle/>
          <a:p>
            <a:pPr indent="-304791" lvl="0" marL="609585" marR="0" rtl="0" algn="ctr">
              <a:lnSpc>
                <a:spcPct val="100000"/>
              </a:lnSpc>
              <a:spcBef>
                <a:spcPts val="853"/>
              </a:spcBef>
              <a:spcAft>
                <a:spcPts val="0"/>
              </a:spcAft>
              <a:buClr>
                <a:schemeClr val="dk1"/>
              </a:buClr>
              <a:buSzPct val="342887"/>
              <a:buFont typeface="Arial"/>
              <a:buNone/>
            </a:pPr>
            <a:r>
              <a:rPr lang="en-US"/>
              <a:t>Key Takeaways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15"/>
          <p:cNvPicPr preferRelativeResize="0"/>
          <p:nvPr/>
        </p:nvPicPr>
        <p:blipFill rotWithShape="1">
          <a:blip r:embed="rId3">
            <a:alphaModFix/>
          </a:blip>
          <a:srcRect b="0" l="0" r="0" t="0"/>
          <a:stretch/>
        </p:blipFill>
        <p:spPr>
          <a:xfrm>
            <a:off x="0" y="0"/>
            <a:ext cx="6778552" cy="6858000"/>
          </a:xfrm>
          <a:prstGeom prst="rect">
            <a:avLst/>
          </a:prstGeom>
          <a:noFill/>
          <a:ln>
            <a:noFill/>
          </a:ln>
        </p:spPr>
      </p:pic>
      <p:sp>
        <p:nvSpPr>
          <p:cNvPr id="466" name="Google Shape;466;p15"/>
          <p:cNvSpPr txBox="1"/>
          <p:nvPr/>
        </p:nvSpPr>
        <p:spPr>
          <a:xfrm>
            <a:off x="6874582" y="91440"/>
            <a:ext cx="53174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Derecho Statistics (new definition)</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Key takeaways</a:t>
            </a:r>
            <a:endParaRPr b="1" sz="2800">
              <a:solidFill>
                <a:schemeClr val="dk1"/>
              </a:solidFill>
              <a:latin typeface="Calibri"/>
              <a:ea typeface="Calibri"/>
              <a:cs typeface="Calibri"/>
              <a:sym typeface="Calibri"/>
            </a:endParaRPr>
          </a:p>
        </p:txBody>
      </p:sp>
      <p:sp>
        <p:nvSpPr>
          <p:cNvPr id="467" name="Google Shape;467;p15"/>
          <p:cNvSpPr txBox="1"/>
          <p:nvPr/>
        </p:nvSpPr>
        <p:spPr>
          <a:xfrm>
            <a:off x="6874582" y="1210139"/>
            <a:ext cx="5020056"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Derechos can be frequent or infrequent on any given year</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Derechos are a warm season phenomena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Derechos typically start during the afternoon, dissipate overnight,</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and peak in intensity only a few hours after initiation.</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Derechos typically last ~6-18 hours.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Most derechos have 500-1200 km path lengths.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Most derechos have an areal coverage of 100,000-500,000 km</a:t>
            </a:r>
            <a:r>
              <a:rPr baseline="30000" lang="en-US" sz="1400">
                <a:solidFill>
                  <a:schemeClr val="dk1"/>
                </a:solidFill>
                <a:latin typeface="Calibri"/>
                <a:ea typeface="Calibri"/>
                <a:cs typeface="Calibri"/>
                <a:sym typeface="Calibri"/>
              </a:rPr>
              <a:t>2</a:t>
            </a:r>
            <a:r>
              <a:rPr lang="en-US" sz="14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8" name="Google Shape;468;p15"/>
          <p:cNvSpPr txBox="1"/>
          <p:nvPr/>
        </p:nvSpPr>
        <p:spPr>
          <a:xfrm>
            <a:off x="9924648" y="6488668"/>
            <a:ext cx="2267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Squitieri et al. (2025b)</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What is a derecho?</a:t>
            </a:r>
            <a:endParaRPr/>
          </a:p>
        </p:txBody>
      </p:sp>
      <p:sp>
        <p:nvSpPr>
          <p:cNvPr id="247" name="Google Shape;247;p2"/>
          <p:cNvSpPr txBox="1"/>
          <p:nvPr>
            <p:ph idx="12" type="sldNum"/>
          </p:nvPr>
        </p:nvSpPr>
        <p:spPr>
          <a:xfrm>
            <a:off x="9347204" y="6492917"/>
            <a:ext cx="28448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300"/>
              <a:buFont typeface="Calibri"/>
              <a:buNone/>
            </a:pPr>
            <a:fld id="{00000000-1234-1234-1234-123412341234}" type="slidenum">
              <a:rPr lang="en-US"/>
              <a:t>‹#›</a:t>
            </a:fld>
            <a:endParaRPr/>
          </a:p>
        </p:txBody>
      </p:sp>
      <p:sp>
        <p:nvSpPr>
          <p:cNvPr id="248" name="Google Shape;248;p2"/>
          <p:cNvSpPr txBox="1"/>
          <p:nvPr>
            <p:ph idx="1" type="body"/>
          </p:nvPr>
        </p:nvSpPr>
        <p:spPr>
          <a:xfrm>
            <a:off x="711200" y="883920"/>
            <a:ext cx="11074400" cy="5974080"/>
          </a:xfrm>
          <a:prstGeom prst="rect">
            <a:avLst/>
          </a:prstGeom>
          <a:noFill/>
          <a:ln>
            <a:noFill/>
          </a:ln>
        </p:spPr>
        <p:txBody>
          <a:bodyPr anchorCtr="0" anchor="t" bIns="91425" lIns="91425" spcFirstLastPara="1" rIns="91425" wrap="square" tIns="91425">
            <a:normAutofit/>
          </a:bodyPr>
          <a:lstStyle/>
          <a:p>
            <a:pPr indent="0" lvl="0" marL="33866" rtl="0" algn="l">
              <a:lnSpc>
                <a:spcPct val="100000"/>
              </a:lnSpc>
              <a:spcBef>
                <a:spcPts val="853"/>
              </a:spcBef>
              <a:spcAft>
                <a:spcPts val="0"/>
              </a:spcAft>
              <a:buSzPts val="3200"/>
              <a:buNone/>
            </a:pPr>
            <a:r>
              <a:t/>
            </a:r>
            <a:endParaRPr sz="2133"/>
          </a:p>
          <a:p>
            <a:pPr indent="-575719" lvl="0" marL="609585" marR="0" rtl="0" algn="l">
              <a:lnSpc>
                <a:spcPct val="100000"/>
              </a:lnSpc>
              <a:spcBef>
                <a:spcPts val="853"/>
              </a:spcBef>
              <a:spcAft>
                <a:spcPts val="0"/>
              </a:spcAft>
              <a:buClr>
                <a:schemeClr val="dk1"/>
              </a:buClr>
              <a:buSzPts val="3200"/>
              <a:buFont typeface="Arial"/>
              <a:buChar char="•"/>
            </a:pPr>
            <a:r>
              <a:rPr lang="en-US" sz="2400">
                <a:solidFill>
                  <a:srgbClr val="000000"/>
                </a:solidFill>
              </a:rPr>
              <a:t>Historically, the term derecho has been applied ambiguously</a:t>
            </a:r>
            <a:endParaRPr/>
          </a:p>
          <a:p>
            <a:pPr indent="-541853" lvl="1" marL="1219170" rtl="0" algn="l">
              <a:lnSpc>
                <a:spcPct val="100000"/>
              </a:lnSpc>
              <a:spcBef>
                <a:spcPts val="747"/>
              </a:spcBef>
              <a:spcAft>
                <a:spcPts val="0"/>
              </a:spcAft>
              <a:buSzPts val="2800"/>
              <a:buChar char="•"/>
            </a:pPr>
            <a:r>
              <a:rPr lang="en-US" sz="2000">
                <a:solidFill>
                  <a:srgbClr val="000000"/>
                </a:solidFill>
              </a:rPr>
              <a:t>Lack of agreement as to the specific criteria needed to confirm a derecho</a:t>
            </a:r>
            <a:endParaRPr/>
          </a:p>
          <a:p>
            <a:pPr indent="-541853" lvl="1" marL="1219170" rtl="0" algn="l">
              <a:lnSpc>
                <a:spcPct val="100000"/>
              </a:lnSpc>
              <a:spcBef>
                <a:spcPts val="747"/>
              </a:spcBef>
              <a:spcAft>
                <a:spcPts val="0"/>
              </a:spcAft>
              <a:buSzPts val="2800"/>
              <a:buChar char="•"/>
            </a:pPr>
            <a:r>
              <a:rPr lang="en-US" sz="2000">
                <a:solidFill>
                  <a:srgbClr val="000000"/>
                </a:solidFill>
              </a:rPr>
              <a:t>What storm modes and ambient environments support such events</a:t>
            </a:r>
            <a:endParaRPr/>
          </a:p>
          <a:p>
            <a:pPr indent="-541853" lvl="1" marL="1219170" rtl="0" algn="l">
              <a:lnSpc>
                <a:spcPct val="100000"/>
              </a:lnSpc>
              <a:spcBef>
                <a:spcPts val="747"/>
              </a:spcBef>
              <a:spcAft>
                <a:spcPts val="0"/>
              </a:spcAft>
              <a:buSzPts val="2800"/>
              <a:buChar char="•"/>
            </a:pPr>
            <a:r>
              <a:rPr lang="en-US" sz="2000">
                <a:solidFill>
                  <a:srgbClr val="000000"/>
                </a:solidFill>
              </a:rPr>
              <a:t>Should internal storm-scale mechanisms matter in derecho production? Think of the differences between supercell-tornadoes vs. landspouts for example.</a:t>
            </a:r>
            <a:endParaRPr b="1" sz="1866"/>
          </a:p>
          <a:p>
            <a:pPr indent="0" lvl="1" marL="677317" rtl="0" algn="l">
              <a:lnSpc>
                <a:spcPct val="100000"/>
              </a:lnSpc>
              <a:spcBef>
                <a:spcPts val="747"/>
              </a:spcBef>
              <a:spcAft>
                <a:spcPts val="0"/>
              </a:spcAft>
              <a:buSzPts val="2800"/>
              <a:buNone/>
            </a:pPr>
            <a:r>
              <a:t/>
            </a:r>
            <a:endParaRPr b="1" sz="2000"/>
          </a:p>
          <a:p>
            <a:pPr indent="-575719" lvl="0" marL="609585" marR="0" rtl="0" algn="l">
              <a:lnSpc>
                <a:spcPct val="100000"/>
              </a:lnSpc>
              <a:spcBef>
                <a:spcPts val="853"/>
              </a:spcBef>
              <a:spcAft>
                <a:spcPts val="0"/>
              </a:spcAft>
              <a:buClr>
                <a:schemeClr val="dk1"/>
              </a:buClr>
              <a:buSzPts val="3200"/>
              <a:buFont typeface="Arial"/>
              <a:buChar char="•"/>
            </a:pPr>
            <a:r>
              <a:rPr b="1" lang="en-US" sz="2400">
                <a:solidFill>
                  <a:schemeClr val="dk1"/>
                </a:solidFill>
              </a:rPr>
              <a:t>There is a general understanding (agreement) that derechos are widespread severe windstorms originating from MCSs (or organized, mostly linear convection)</a:t>
            </a:r>
            <a:endParaRPr sz="2000">
              <a:solidFill>
                <a:schemeClr val="dk1"/>
              </a:solidFill>
            </a:endParaRPr>
          </a:p>
          <a:p>
            <a:pPr indent="-541853" lvl="1" marL="1219170" rtl="0" algn="l">
              <a:lnSpc>
                <a:spcPct val="100000"/>
              </a:lnSpc>
              <a:spcBef>
                <a:spcPts val="747"/>
              </a:spcBef>
              <a:spcAft>
                <a:spcPts val="0"/>
              </a:spcAft>
              <a:buSzPts val="2800"/>
              <a:buChar char="•"/>
            </a:pPr>
            <a:r>
              <a:rPr lang="en-US" sz="2000">
                <a:solidFill>
                  <a:schemeClr val="dk1"/>
                </a:solidFill>
              </a:rPr>
              <a:t>What makes a given event a derecho in the eyes of the meteorology community, broadcast media, stakeholders, or the public?</a:t>
            </a:r>
            <a:endParaRPr/>
          </a:p>
          <a:p>
            <a:pPr indent="-541853" lvl="1" marL="1219170" rtl="0" algn="l">
              <a:lnSpc>
                <a:spcPct val="100000"/>
              </a:lnSpc>
              <a:spcBef>
                <a:spcPts val="747"/>
              </a:spcBef>
              <a:spcAft>
                <a:spcPts val="0"/>
              </a:spcAft>
              <a:buSzPts val="2800"/>
              <a:buChar char="•"/>
            </a:pPr>
            <a:r>
              <a:rPr lang="en-US" sz="2000">
                <a:solidFill>
                  <a:schemeClr val="dk1"/>
                </a:solidFill>
              </a:rPr>
              <a:t>“You know it when you see it.”</a:t>
            </a:r>
            <a:endParaRPr sz="900">
              <a:solidFill>
                <a:schemeClr val="dk1"/>
              </a:solidFill>
            </a:endParaRPr>
          </a:p>
          <a:p>
            <a:pPr indent="-364052" lvl="1" marL="1219170" rtl="0" algn="l">
              <a:lnSpc>
                <a:spcPct val="100000"/>
              </a:lnSpc>
              <a:spcBef>
                <a:spcPts val="747"/>
              </a:spcBef>
              <a:spcAft>
                <a:spcPts val="0"/>
              </a:spcAft>
              <a:buSzPts val="2800"/>
              <a:buNone/>
            </a:pPr>
            <a:r>
              <a:t/>
            </a:r>
            <a:endParaRPr sz="1400">
              <a:solidFill>
                <a:schemeClr val="dk1"/>
              </a:solidFill>
            </a:endParaRPr>
          </a:p>
          <a:p>
            <a:pPr indent="-364052" lvl="1" marL="1219170" rtl="0" algn="l">
              <a:lnSpc>
                <a:spcPct val="100000"/>
              </a:lnSpc>
              <a:spcBef>
                <a:spcPts val="747"/>
              </a:spcBef>
              <a:spcAft>
                <a:spcPts val="0"/>
              </a:spcAft>
              <a:buSzPts val="2800"/>
              <a:buNone/>
            </a:pPr>
            <a:r>
              <a:t/>
            </a:r>
            <a:endParaRPr sz="2133"/>
          </a:p>
          <a:p>
            <a:pPr indent="-364052" lvl="1" marL="1219170" rtl="0" algn="l">
              <a:lnSpc>
                <a:spcPct val="100000"/>
              </a:lnSpc>
              <a:spcBef>
                <a:spcPts val="747"/>
              </a:spcBef>
              <a:spcAft>
                <a:spcPts val="0"/>
              </a:spcAft>
              <a:buSzPts val="2800"/>
              <a:buNone/>
            </a:pPr>
            <a:r>
              <a:t/>
            </a:r>
            <a:endParaRPr b="1" sz="2133"/>
          </a:p>
          <a:p>
            <a:pPr indent="-372518" lvl="0" marL="609585" marR="0" rtl="0" algn="l">
              <a:lnSpc>
                <a:spcPct val="100000"/>
              </a:lnSpc>
              <a:spcBef>
                <a:spcPts val="853"/>
              </a:spcBef>
              <a:spcAft>
                <a:spcPts val="0"/>
              </a:spcAft>
              <a:buClr>
                <a:schemeClr val="dk1"/>
              </a:buClr>
              <a:buSzPts val="3200"/>
              <a:buFont typeface="Arial"/>
              <a:buNone/>
            </a:pPr>
            <a:r>
              <a:t/>
            </a:r>
            <a:endParaRPr sz="2667"/>
          </a:p>
          <a:p>
            <a:pPr indent="0" lvl="1" marL="677316" rtl="0" algn="l">
              <a:lnSpc>
                <a:spcPct val="100000"/>
              </a:lnSpc>
              <a:spcBef>
                <a:spcPts val="747"/>
              </a:spcBef>
              <a:spcAft>
                <a:spcPts val="0"/>
              </a:spcAft>
              <a:buSzPts val="2800"/>
              <a:buNone/>
            </a:pPr>
            <a:r>
              <a:t/>
            </a:r>
            <a:endParaRPr sz="2667"/>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16"/>
          <p:cNvPicPr preferRelativeResize="0"/>
          <p:nvPr/>
        </p:nvPicPr>
        <p:blipFill rotWithShape="1">
          <a:blip r:embed="rId3">
            <a:alphaModFix/>
          </a:blip>
          <a:srcRect b="0" l="0" r="0" t="0"/>
          <a:stretch/>
        </p:blipFill>
        <p:spPr>
          <a:xfrm>
            <a:off x="-1" y="0"/>
            <a:ext cx="12159645" cy="3154680"/>
          </a:xfrm>
          <a:prstGeom prst="rect">
            <a:avLst/>
          </a:prstGeom>
          <a:noFill/>
          <a:ln>
            <a:noFill/>
          </a:ln>
        </p:spPr>
      </p:pic>
      <p:sp>
        <p:nvSpPr>
          <p:cNvPr id="474" name="Google Shape;474;p16"/>
          <p:cNvSpPr txBox="1"/>
          <p:nvPr/>
        </p:nvSpPr>
        <p:spPr>
          <a:xfrm>
            <a:off x="755108" y="1752969"/>
            <a:ext cx="1214692"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~5 derechos</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per yr</a:t>
            </a:r>
            <a:endParaRPr b="1" sz="1600">
              <a:solidFill>
                <a:srgbClr val="C00000"/>
              </a:solidFill>
              <a:latin typeface="Calibri"/>
              <a:ea typeface="Calibri"/>
              <a:cs typeface="Calibri"/>
              <a:sym typeface="Calibri"/>
            </a:endParaRPr>
          </a:p>
        </p:txBody>
      </p:sp>
      <p:cxnSp>
        <p:nvCxnSpPr>
          <p:cNvPr id="475" name="Google Shape;475;p16"/>
          <p:cNvCxnSpPr/>
          <p:nvPr/>
        </p:nvCxnSpPr>
        <p:spPr>
          <a:xfrm rot="10800000">
            <a:off x="914400" y="868680"/>
            <a:ext cx="448056" cy="859536"/>
          </a:xfrm>
          <a:prstGeom prst="straightConnector1">
            <a:avLst/>
          </a:prstGeom>
          <a:noFill/>
          <a:ln cap="flat" cmpd="sng" w="57150">
            <a:solidFill>
              <a:srgbClr val="C00000"/>
            </a:solidFill>
            <a:prstDash val="solid"/>
            <a:miter lim="800000"/>
            <a:headEnd len="sm" w="sm" type="none"/>
            <a:tailEnd len="med" w="med" type="triangle"/>
          </a:ln>
        </p:spPr>
      </p:cxnSp>
      <p:cxnSp>
        <p:nvCxnSpPr>
          <p:cNvPr id="476" name="Google Shape;476;p16"/>
          <p:cNvCxnSpPr/>
          <p:nvPr/>
        </p:nvCxnSpPr>
        <p:spPr>
          <a:xfrm flipH="1" rot="10800000">
            <a:off x="1362456" y="1170432"/>
            <a:ext cx="192024" cy="557784"/>
          </a:xfrm>
          <a:prstGeom prst="straightConnector1">
            <a:avLst/>
          </a:prstGeom>
          <a:noFill/>
          <a:ln cap="flat" cmpd="sng" w="57150">
            <a:solidFill>
              <a:srgbClr val="C00000"/>
            </a:solidFill>
            <a:prstDash val="solid"/>
            <a:miter lim="800000"/>
            <a:headEnd len="sm" w="sm" type="none"/>
            <a:tailEnd len="med" w="med" type="triangle"/>
          </a:ln>
        </p:spPr>
      </p:cxnSp>
      <p:sp>
        <p:nvSpPr>
          <p:cNvPr id="477" name="Google Shape;477;p16"/>
          <p:cNvSpPr txBox="1"/>
          <p:nvPr/>
        </p:nvSpPr>
        <p:spPr>
          <a:xfrm>
            <a:off x="4056016" y="1631941"/>
            <a:ext cx="1373389"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~1.5 derechos</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per yr</a:t>
            </a:r>
            <a:endParaRPr b="1" sz="1600">
              <a:solidFill>
                <a:srgbClr val="C00000"/>
              </a:solidFill>
              <a:latin typeface="Calibri"/>
              <a:ea typeface="Calibri"/>
              <a:cs typeface="Calibri"/>
              <a:sym typeface="Calibri"/>
            </a:endParaRPr>
          </a:p>
        </p:txBody>
      </p:sp>
      <p:cxnSp>
        <p:nvCxnSpPr>
          <p:cNvPr id="478" name="Google Shape;478;p16"/>
          <p:cNvCxnSpPr>
            <a:stCxn id="477" idx="0"/>
          </p:cNvCxnSpPr>
          <p:nvPr/>
        </p:nvCxnSpPr>
        <p:spPr>
          <a:xfrm rot="10800000">
            <a:off x="3675911" y="1449241"/>
            <a:ext cx="1066800" cy="182700"/>
          </a:xfrm>
          <a:prstGeom prst="straightConnector1">
            <a:avLst/>
          </a:prstGeom>
          <a:noFill/>
          <a:ln cap="flat" cmpd="sng" w="57150">
            <a:solidFill>
              <a:srgbClr val="C00000"/>
            </a:solidFill>
            <a:prstDash val="solid"/>
            <a:miter lim="800000"/>
            <a:headEnd len="sm" w="sm" type="none"/>
            <a:tailEnd len="med" w="med" type="triangle"/>
          </a:ln>
        </p:spPr>
      </p:cxnSp>
      <p:cxnSp>
        <p:nvCxnSpPr>
          <p:cNvPr id="479" name="Google Shape;479;p16"/>
          <p:cNvCxnSpPr>
            <a:stCxn id="480" idx="1"/>
          </p:cNvCxnSpPr>
          <p:nvPr/>
        </p:nvCxnSpPr>
        <p:spPr>
          <a:xfrm rot="10800000">
            <a:off x="7009599" y="1577447"/>
            <a:ext cx="387900" cy="376800"/>
          </a:xfrm>
          <a:prstGeom prst="straightConnector1">
            <a:avLst/>
          </a:prstGeom>
          <a:noFill/>
          <a:ln cap="flat" cmpd="sng" w="57150">
            <a:solidFill>
              <a:srgbClr val="C00000"/>
            </a:solidFill>
            <a:prstDash val="solid"/>
            <a:miter lim="800000"/>
            <a:headEnd len="sm" w="sm" type="none"/>
            <a:tailEnd len="med" w="med" type="triangle"/>
          </a:ln>
        </p:spPr>
      </p:cxnSp>
      <p:cxnSp>
        <p:nvCxnSpPr>
          <p:cNvPr id="481" name="Google Shape;481;p16"/>
          <p:cNvCxnSpPr/>
          <p:nvPr/>
        </p:nvCxnSpPr>
        <p:spPr>
          <a:xfrm rot="10800000">
            <a:off x="7492976" y="1170432"/>
            <a:ext cx="591218" cy="461510"/>
          </a:xfrm>
          <a:prstGeom prst="straightConnector1">
            <a:avLst/>
          </a:prstGeom>
          <a:noFill/>
          <a:ln cap="flat" cmpd="sng" w="57150">
            <a:solidFill>
              <a:srgbClr val="C00000"/>
            </a:solidFill>
            <a:prstDash val="solid"/>
            <a:miter lim="800000"/>
            <a:headEnd len="sm" w="sm" type="none"/>
            <a:tailEnd len="med" w="med" type="triangle"/>
          </a:ln>
        </p:spPr>
      </p:cxnSp>
      <p:cxnSp>
        <p:nvCxnSpPr>
          <p:cNvPr id="482" name="Google Shape;482;p16"/>
          <p:cNvCxnSpPr>
            <a:stCxn id="483" idx="0"/>
          </p:cNvCxnSpPr>
          <p:nvPr/>
        </p:nvCxnSpPr>
        <p:spPr>
          <a:xfrm rot="10800000">
            <a:off x="10634582" y="1170458"/>
            <a:ext cx="104400" cy="549600"/>
          </a:xfrm>
          <a:prstGeom prst="straightConnector1">
            <a:avLst/>
          </a:prstGeom>
          <a:noFill/>
          <a:ln cap="flat" cmpd="sng" w="57150">
            <a:solidFill>
              <a:srgbClr val="C00000"/>
            </a:solidFill>
            <a:prstDash val="solid"/>
            <a:miter lim="800000"/>
            <a:headEnd len="sm" w="sm" type="none"/>
            <a:tailEnd len="med" w="med" type="triangle"/>
          </a:ln>
        </p:spPr>
      </p:cxnSp>
      <p:sp>
        <p:nvSpPr>
          <p:cNvPr id="480" name="Google Shape;480;p16"/>
          <p:cNvSpPr txBox="1"/>
          <p:nvPr/>
        </p:nvSpPr>
        <p:spPr>
          <a:xfrm>
            <a:off x="7397499" y="1661860"/>
            <a:ext cx="1373389"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~1.5 derechos</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per yr</a:t>
            </a:r>
            <a:endParaRPr b="1" sz="1600">
              <a:solidFill>
                <a:srgbClr val="C00000"/>
              </a:solidFill>
              <a:latin typeface="Calibri"/>
              <a:ea typeface="Calibri"/>
              <a:cs typeface="Calibri"/>
              <a:sym typeface="Calibri"/>
            </a:endParaRPr>
          </a:p>
        </p:txBody>
      </p:sp>
      <p:sp>
        <p:nvSpPr>
          <p:cNvPr id="483" name="Google Shape;483;p16"/>
          <p:cNvSpPr txBox="1"/>
          <p:nvPr/>
        </p:nvSpPr>
        <p:spPr>
          <a:xfrm>
            <a:off x="10052287" y="1720058"/>
            <a:ext cx="1373389"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~1.5 derechos</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per yr</a:t>
            </a:r>
            <a:endParaRPr b="1" sz="1600">
              <a:solidFill>
                <a:srgbClr val="C00000"/>
              </a:solidFill>
              <a:latin typeface="Calibri"/>
              <a:ea typeface="Calibri"/>
              <a:cs typeface="Calibri"/>
              <a:sym typeface="Calibri"/>
            </a:endParaRPr>
          </a:p>
        </p:txBody>
      </p:sp>
      <p:pic>
        <p:nvPicPr>
          <p:cNvPr id="484" name="Google Shape;484;p16"/>
          <p:cNvPicPr preferRelativeResize="0"/>
          <p:nvPr/>
        </p:nvPicPr>
        <p:blipFill rotWithShape="1">
          <a:blip r:embed="rId4">
            <a:alphaModFix/>
          </a:blip>
          <a:srcRect b="0" l="0" r="0" t="0"/>
          <a:stretch/>
        </p:blipFill>
        <p:spPr>
          <a:xfrm>
            <a:off x="4057976" y="3154680"/>
            <a:ext cx="3436960" cy="3009357"/>
          </a:xfrm>
          <a:prstGeom prst="rect">
            <a:avLst/>
          </a:prstGeom>
          <a:noFill/>
          <a:ln>
            <a:noFill/>
          </a:ln>
        </p:spPr>
      </p:pic>
      <p:sp>
        <p:nvSpPr>
          <p:cNvPr id="485" name="Google Shape;485;p16"/>
          <p:cNvSpPr/>
          <p:nvPr/>
        </p:nvSpPr>
        <p:spPr>
          <a:xfrm>
            <a:off x="4908243" y="3465212"/>
            <a:ext cx="1427911" cy="1019430"/>
          </a:xfrm>
          <a:custGeom>
            <a:rect b="b" l="l" r="r" t="t"/>
            <a:pathLst>
              <a:path extrusionOk="0" h="1019430" w="1427911">
                <a:moveTo>
                  <a:pt x="258117" y="364"/>
                </a:moveTo>
                <a:cubicBezTo>
                  <a:pt x="296217" y="-4208"/>
                  <a:pt x="346509" y="35416"/>
                  <a:pt x="376989" y="55228"/>
                </a:cubicBezTo>
                <a:cubicBezTo>
                  <a:pt x="407469" y="75040"/>
                  <a:pt x="427281" y="87232"/>
                  <a:pt x="440997" y="119236"/>
                </a:cubicBezTo>
                <a:cubicBezTo>
                  <a:pt x="454713" y="151240"/>
                  <a:pt x="451665" y="198484"/>
                  <a:pt x="459285" y="247252"/>
                </a:cubicBezTo>
                <a:cubicBezTo>
                  <a:pt x="466905" y="296020"/>
                  <a:pt x="456237" y="360028"/>
                  <a:pt x="486717" y="411844"/>
                </a:cubicBezTo>
                <a:cubicBezTo>
                  <a:pt x="517197" y="463660"/>
                  <a:pt x="575109" y="513952"/>
                  <a:pt x="642165" y="558148"/>
                </a:cubicBezTo>
                <a:cubicBezTo>
                  <a:pt x="709221" y="602344"/>
                  <a:pt x="803709" y="643492"/>
                  <a:pt x="889053" y="677020"/>
                </a:cubicBezTo>
                <a:cubicBezTo>
                  <a:pt x="974397" y="710548"/>
                  <a:pt x="1081077" y="747124"/>
                  <a:pt x="1154229" y="759316"/>
                </a:cubicBezTo>
                <a:cubicBezTo>
                  <a:pt x="1227381" y="771508"/>
                  <a:pt x="1285293" y="737980"/>
                  <a:pt x="1327965" y="750172"/>
                </a:cubicBezTo>
                <a:cubicBezTo>
                  <a:pt x="1370637" y="762364"/>
                  <a:pt x="1395021" y="797416"/>
                  <a:pt x="1410261" y="832468"/>
                </a:cubicBezTo>
                <a:cubicBezTo>
                  <a:pt x="1425501" y="867520"/>
                  <a:pt x="1436169" y="930004"/>
                  <a:pt x="1419405" y="960484"/>
                </a:cubicBezTo>
                <a:cubicBezTo>
                  <a:pt x="1402641" y="990964"/>
                  <a:pt x="1361493" y="1007728"/>
                  <a:pt x="1309677" y="1015348"/>
                </a:cubicBezTo>
                <a:cubicBezTo>
                  <a:pt x="1257861" y="1022968"/>
                  <a:pt x="1207569" y="1019920"/>
                  <a:pt x="1108509" y="1006204"/>
                </a:cubicBezTo>
                <a:cubicBezTo>
                  <a:pt x="1009449" y="992488"/>
                  <a:pt x="832665" y="957436"/>
                  <a:pt x="715317" y="933052"/>
                </a:cubicBezTo>
                <a:cubicBezTo>
                  <a:pt x="597969" y="908668"/>
                  <a:pt x="491289" y="901048"/>
                  <a:pt x="404421" y="859900"/>
                </a:cubicBezTo>
                <a:cubicBezTo>
                  <a:pt x="317553" y="818752"/>
                  <a:pt x="244401" y="744076"/>
                  <a:pt x="194109" y="686164"/>
                </a:cubicBezTo>
                <a:cubicBezTo>
                  <a:pt x="143817" y="628252"/>
                  <a:pt x="131625" y="556624"/>
                  <a:pt x="102669" y="512428"/>
                </a:cubicBezTo>
                <a:cubicBezTo>
                  <a:pt x="73713" y="468232"/>
                  <a:pt x="37137" y="445372"/>
                  <a:pt x="20373" y="420988"/>
                </a:cubicBezTo>
                <a:cubicBezTo>
                  <a:pt x="3609" y="396604"/>
                  <a:pt x="-4011" y="392032"/>
                  <a:pt x="2085" y="366124"/>
                </a:cubicBezTo>
                <a:cubicBezTo>
                  <a:pt x="8181" y="340216"/>
                  <a:pt x="32565" y="312784"/>
                  <a:pt x="56949" y="265540"/>
                </a:cubicBezTo>
                <a:cubicBezTo>
                  <a:pt x="81333" y="218296"/>
                  <a:pt x="120957" y="126856"/>
                  <a:pt x="148389" y="82660"/>
                </a:cubicBezTo>
                <a:cubicBezTo>
                  <a:pt x="175821" y="38464"/>
                  <a:pt x="220017" y="4936"/>
                  <a:pt x="258117" y="364"/>
                </a:cubicBezTo>
                <a:close/>
              </a:path>
            </a:pathLst>
          </a:custGeom>
          <a:noFill/>
          <a:ln cap="flat" cmpd="sng" w="38100">
            <a:solidFill>
              <a:srgbClr val="260ED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16"/>
          <p:cNvSpPr/>
          <p:nvPr/>
        </p:nvSpPr>
        <p:spPr>
          <a:xfrm>
            <a:off x="4908243" y="4617239"/>
            <a:ext cx="439009" cy="541170"/>
          </a:xfrm>
          <a:custGeom>
            <a:rect b="b" l="l" r="r" t="t"/>
            <a:pathLst>
              <a:path extrusionOk="0" h="448633" w="336176">
                <a:moveTo>
                  <a:pt x="32850" y="481"/>
                </a:moveTo>
                <a:cubicBezTo>
                  <a:pt x="57234" y="-4091"/>
                  <a:pt x="109050" y="24865"/>
                  <a:pt x="151722" y="46201"/>
                </a:cubicBezTo>
                <a:cubicBezTo>
                  <a:pt x="194394" y="67537"/>
                  <a:pt x="259926" y="101065"/>
                  <a:pt x="288882" y="128497"/>
                </a:cubicBezTo>
                <a:cubicBezTo>
                  <a:pt x="317838" y="155929"/>
                  <a:pt x="317838" y="178789"/>
                  <a:pt x="325458" y="210793"/>
                </a:cubicBezTo>
                <a:cubicBezTo>
                  <a:pt x="333078" y="242797"/>
                  <a:pt x="339174" y="286993"/>
                  <a:pt x="334602" y="320521"/>
                </a:cubicBezTo>
                <a:cubicBezTo>
                  <a:pt x="330030" y="354049"/>
                  <a:pt x="316314" y="390625"/>
                  <a:pt x="298026" y="411961"/>
                </a:cubicBezTo>
                <a:cubicBezTo>
                  <a:pt x="279738" y="433297"/>
                  <a:pt x="261450" y="450061"/>
                  <a:pt x="224874" y="448537"/>
                </a:cubicBezTo>
                <a:cubicBezTo>
                  <a:pt x="188298" y="447013"/>
                  <a:pt x="115146" y="428725"/>
                  <a:pt x="78570" y="402817"/>
                </a:cubicBezTo>
                <a:cubicBezTo>
                  <a:pt x="41994" y="376909"/>
                  <a:pt x="17610" y="329665"/>
                  <a:pt x="5418" y="293089"/>
                </a:cubicBezTo>
                <a:cubicBezTo>
                  <a:pt x="-6774" y="256513"/>
                  <a:pt x="5418" y="183361"/>
                  <a:pt x="5418" y="183361"/>
                </a:cubicBezTo>
                <a:cubicBezTo>
                  <a:pt x="5418" y="146785"/>
                  <a:pt x="3894" y="101065"/>
                  <a:pt x="5418" y="73633"/>
                </a:cubicBezTo>
                <a:cubicBezTo>
                  <a:pt x="6942" y="46201"/>
                  <a:pt x="8466" y="5053"/>
                  <a:pt x="32850" y="481"/>
                </a:cubicBezTo>
                <a:close/>
              </a:path>
            </a:pathLst>
          </a:custGeom>
          <a:noFill/>
          <a:ln cap="flat" cmpd="sng" w="38100">
            <a:solidFill>
              <a:srgbClr val="260ED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16"/>
          <p:cNvSpPr txBox="1"/>
          <p:nvPr/>
        </p:nvSpPr>
        <p:spPr>
          <a:xfrm>
            <a:off x="5853310" y="3332615"/>
            <a:ext cx="1132939"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60ED4"/>
                </a:solidFill>
                <a:latin typeface="Calibri"/>
                <a:ea typeface="Calibri"/>
                <a:cs typeface="Calibri"/>
                <a:sym typeface="Calibri"/>
              </a:rPr>
              <a:t>~1 derecho</a:t>
            </a:r>
            <a:endParaRPr/>
          </a:p>
          <a:p>
            <a:pPr indent="0" lvl="0" marL="0" marR="0" rtl="0" algn="ctr">
              <a:spcBef>
                <a:spcPts val="0"/>
              </a:spcBef>
              <a:spcAft>
                <a:spcPts val="0"/>
              </a:spcAft>
              <a:buNone/>
            </a:pPr>
            <a:r>
              <a:rPr b="1" lang="en-US" sz="1600">
                <a:solidFill>
                  <a:srgbClr val="260ED4"/>
                </a:solidFill>
                <a:latin typeface="Calibri"/>
                <a:ea typeface="Calibri"/>
                <a:cs typeface="Calibri"/>
                <a:sym typeface="Calibri"/>
              </a:rPr>
              <a:t>per 2 yrs</a:t>
            </a:r>
            <a:endParaRPr b="1" sz="1600">
              <a:solidFill>
                <a:srgbClr val="260ED4"/>
              </a:solidFill>
              <a:latin typeface="Calibri"/>
              <a:ea typeface="Calibri"/>
              <a:cs typeface="Calibri"/>
              <a:sym typeface="Calibri"/>
            </a:endParaRPr>
          </a:p>
        </p:txBody>
      </p:sp>
      <p:sp>
        <p:nvSpPr>
          <p:cNvPr id="488" name="Google Shape;488;p16"/>
          <p:cNvSpPr txBox="1"/>
          <p:nvPr/>
        </p:nvSpPr>
        <p:spPr>
          <a:xfrm>
            <a:off x="5444259" y="5075134"/>
            <a:ext cx="1604222"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About 1 derecho</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per yr</a:t>
            </a:r>
            <a:endParaRPr b="1" sz="1600">
              <a:solidFill>
                <a:srgbClr val="C00000"/>
              </a:solidFill>
              <a:latin typeface="Calibri"/>
              <a:ea typeface="Calibri"/>
              <a:cs typeface="Calibri"/>
              <a:sym typeface="Calibri"/>
            </a:endParaRPr>
          </a:p>
        </p:txBody>
      </p:sp>
      <p:cxnSp>
        <p:nvCxnSpPr>
          <p:cNvPr id="489" name="Google Shape;489;p16"/>
          <p:cNvCxnSpPr>
            <a:stCxn id="488" idx="0"/>
          </p:cNvCxnSpPr>
          <p:nvPr/>
        </p:nvCxnSpPr>
        <p:spPr>
          <a:xfrm rot="10800000">
            <a:off x="5150470" y="4855234"/>
            <a:ext cx="1095900" cy="219900"/>
          </a:xfrm>
          <a:prstGeom prst="straightConnector1">
            <a:avLst/>
          </a:prstGeom>
          <a:noFill/>
          <a:ln cap="flat" cmpd="sng" w="57150">
            <a:solidFill>
              <a:srgbClr val="C00000"/>
            </a:solidFill>
            <a:prstDash val="solid"/>
            <a:miter lim="800000"/>
            <a:headEnd len="sm" w="sm" type="none"/>
            <a:tailEnd len="med" w="med" type="triangle"/>
          </a:ln>
        </p:spPr>
      </p:cxnSp>
      <p:cxnSp>
        <p:nvCxnSpPr>
          <p:cNvPr id="490" name="Google Shape;490;p16"/>
          <p:cNvCxnSpPr/>
          <p:nvPr/>
        </p:nvCxnSpPr>
        <p:spPr>
          <a:xfrm rot="10800000">
            <a:off x="5429406" y="4227922"/>
            <a:ext cx="768113" cy="847212"/>
          </a:xfrm>
          <a:prstGeom prst="straightConnector1">
            <a:avLst/>
          </a:prstGeom>
          <a:noFill/>
          <a:ln cap="flat" cmpd="sng" w="57150">
            <a:solidFill>
              <a:srgbClr val="C00000"/>
            </a:solidFill>
            <a:prstDash val="solid"/>
            <a:miter lim="800000"/>
            <a:headEnd len="sm" w="sm" type="none"/>
            <a:tailEnd len="med" w="med" type="triangle"/>
          </a:ln>
        </p:spPr>
      </p:cxnSp>
      <p:pic>
        <p:nvPicPr>
          <p:cNvPr id="491" name="Google Shape;491;p16"/>
          <p:cNvPicPr preferRelativeResize="0"/>
          <p:nvPr/>
        </p:nvPicPr>
        <p:blipFill rotWithShape="1">
          <a:blip r:embed="rId5">
            <a:alphaModFix/>
          </a:blip>
          <a:srcRect b="0" l="0" r="0" t="0"/>
          <a:stretch/>
        </p:blipFill>
        <p:spPr>
          <a:xfrm>
            <a:off x="2327385" y="6164037"/>
            <a:ext cx="7504871" cy="573207"/>
          </a:xfrm>
          <a:prstGeom prst="rect">
            <a:avLst/>
          </a:prstGeom>
          <a:noFill/>
          <a:ln>
            <a:noFill/>
          </a:ln>
        </p:spPr>
      </p:pic>
      <p:sp>
        <p:nvSpPr>
          <p:cNvPr id="492" name="Google Shape;492;p16"/>
          <p:cNvSpPr txBox="1"/>
          <p:nvPr/>
        </p:nvSpPr>
        <p:spPr>
          <a:xfrm>
            <a:off x="7492976" y="5794705"/>
            <a:ext cx="2267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Squitieri et al. (2025b)</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7"/>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How do bow-echo DMCSs form?</a:t>
            </a:r>
            <a:endParaRPr/>
          </a:p>
        </p:txBody>
      </p:sp>
      <p:pic>
        <p:nvPicPr>
          <p:cNvPr id="498" name="Google Shape;498;p17"/>
          <p:cNvPicPr preferRelativeResize="0"/>
          <p:nvPr/>
        </p:nvPicPr>
        <p:blipFill rotWithShape="1">
          <a:blip r:embed="rId3">
            <a:alphaModFix/>
          </a:blip>
          <a:srcRect b="0" l="0" r="0" t="0"/>
          <a:stretch/>
        </p:blipFill>
        <p:spPr>
          <a:xfrm>
            <a:off x="2959112" y="988595"/>
            <a:ext cx="6172175" cy="5793085"/>
          </a:xfrm>
          <a:prstGeom prst="rect">
            <a:avLst/>
          </a:prstGeom>
          <a:noFill/>
          <a:ln>
            <a:noFill/>
          </a:ln>
        </p:spPr>
      </p:pic>
      <p:sp>
        <p:nvSpPr>
          <p:cNvPr id="499" name="Google Shape;499;p17"/>
          <p:cNvSpPr/>
          <p:nvPr/>
        </p:nvSpPr>
        <p:spPr>
          <a:xfrm>
            <a:off x="6824547" y="2430966"/>
            <a:ext cx="1639210" cy="2137557"/>
          </a:xfrm>
          <a:prstGeom prst="rect">
            <a:avLst/>
          </a:prstGeom>
          <a:noFill/>
          <a:ln cap="flat" cmpd="sng" w="57150">
            <a:solidFill>
              <a:srgbClr val="7030A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17"/>
          <p:cNvSpPr txBox="1"/>
          <p:nvPr/>
        </p:nvSpPr>
        <p:spPr>
          <a:xfrm>
            <a:off x="4358874" y="4247851"/>
            <a:ext cx="2277034" cy="138499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7030A0"/>
                </a:solidFill>
                <a:latin typeface="Calibri"/>
                <a:ea typeface="Calibri"/>
                <a:cs typeface="Calibri"/>
                <a:sym typeface="Calibri"/>
              </a:rPr>
              <a:t>Lets do a</a:t>
            </a:r>
            <a:endParaRPr/>
          </a:p>
          <a:p>
            <a:pPr indent="0" lvl="0" marL="0" marR="0" rtl="0" algn="ctr">
              <a:spcBef>
                <a:spcPts val="0"/>
              </a:spcBef>
              <a:spcAft>
                <a:spcPts val="0"/>
              </a:spcAft>
              <a:buNone/>
            </a:pPr>
            <a:r>
              <a:rPr b="1" lang="en-US" sz="2800">
                <a:solidFill>
                  <a:srgbClr val="7030A0"/>
                </a:solidFill>
                <a:latin typeface="Calibri"/>
                <a:ea typeface="Calibri"/>
                <a:cs typeface="Calibri"/>
                <a:sym typeface="Calibri"/>
              </a:rPr>
              <a:t>Theoretical</a:t>
            </a:r>
            <a:endParaRPr/>
          </a:p>
          <a:p>
            <a:pPr indent="0" lvl="0" marL="0" marR="0" rtl="0" algn="ctr">
              <a:spcBef>
                <a:spcPts val="0"/>
              </a:spcBef>
              <a:spcAft>
                <a:spcPts val="0"/>
              </a:spcAft>
              <a:buNone/>
            </a:pPr>
            <a:r>
              <a:rPr b="1" lang="en-US" sz="2800">
                <a:solidFill>
                  <a:srgbClr val="7030A0"/>
                </a:solidFill>
                <a:latin typeface="Calibri"/>
                <a:ea typeface="Calibri"/>
                <a:cs typeface="Calibri"/>
                <a:sym typeface="Calibri"/>
              </a:rPr>
              <a:t>Cross-section!</a:t>
            </a:r>
            <a:endParaRPr b="1" sz="2800">
              <a:solidFill>
                <a:srgbClr val="7030A0"/>
              </a:solidFill>
              <a:latin typeface="Calibri"/>
              <a:ea typeface="Calibri"/>
              <a:cs typeface="Calibri"/>
              <a:sym typeface="Calibri"/>
            </a:endParaRPr>
          </a:p>
        </p:txBody>
      </p:sp>
      <p:sp>
        <p:nvSpPr>
          <p:cNvPr id="501" name="Google Shape;501;p17"/>
          <p:cNvSpPr/>
          <p:nvPr/>
        </p:nvSpPr>
        <p:spPr>
          <a:xfrm rot="4583376">
            <a:off x="5638770" y="1881904"/>
            <a:ext cx="2529379" cy="2598351"/>
          </a:xfrm>
          <a:prstGeom prst="arc">
            <a:avLst>
              <a:gd fmla="val 16200000" name="adj1"/>
              <a:gd fmla="val 0" name="adj2"/>
            </a:avLst>
          </a:prstGeom>
          <a:no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17"/>
          <p:cNvSpPr/>
          <p:nvPr/>
        </p:nvSpPr>
        <p:spPr>
          <a:xfrm rot="5695101">
            <a:off x="8205525" y="3109506"/>
            <a:ext cx="186212" cy="163488"/>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17"/>
          <p:cNvSpPr/>
          <p:nvPr/>
        </p:nvSpPr>
        <p:spPr>
          <a:xfrm rot="6596508">
            <a:off x="8096928" y="3572587"/>
            <a:ext cx="186212" cy="163488"/>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7"/>
          <p:cNvSpPr/>
          <p:nvPr/>
        </p:nvSpPr>
        <p:spPr>
          <a:xfrm rot="7329736">
            <a:off x="7791348" y="4018411"/>
            <a:ext cx="186212" cy="163488"/>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7"/>
          <p:cNvSpPr/>
          <p:nvPr/>
        </p:nvSpPr>
        <p:spPr>
          <a:xfrm rot="8916834">
            <a:off x="7439182" y="4284380"/>
            <a:ext cx="186212" cy="163488"/>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06" name="Google Shape;506;p17"/>
          <p:cNvCxnSpPr/>
          <p:nvPr/>
        </p:nvCxnSpPr>
        <p:spPr>
          <a:xfrm rot="10800000">
            <a:off x="7654343" y="4715975"/>
            <a:ext cx="0" cy="916871"/>
          </a:xfrm>
          <a:prstGeom prst="straightConnector1">
            <a:avLst/>
          </a:prstGeom>
          <a:noFill/>
          <a:ln cap="flat" cmpd="sng" w="76200">
            <a:solidFill>
              <a:srgbClr val="C00000"/>
            </a:solidFill>
            <a:prstDash val="solid"/>
            <a:miter lim="800000"/>
            <a:headEnd len="sm" w="sm" type="none"/>
            <a:tailEnd len="med" w="med" type="triangle"/>
          </a:ln>
        </p:spPr>
      </p:cxnSp>
      <p:sp>
        <p:nvSpPr>
          <p:cNvPr id="507" name="Google Shape;507;p17"/>
          <p:cNvSpPr txBox="1"/>
          <p:nvPr/>
        </p:nvSpPr>
        <p:spPr>
          <a:xfrm>
            <a:off x="7644152" y="5123013"/>
            <a:ext cx="92845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Calibri"/>
                <a:ea typeface="Calibri"/>
                <a:cs typeface="Calibri"/>
                <a:sym typeface="Calibri"/>
              </a:rPr>
              <a:t>Looking</a:t>
            </a:r>
            <a:endParaRPr/>
          </a:p>
          <a:p>
            <a:pPr indent="0" lvl="0" marL="0" marR="0" rtl="0" algn="l">
              <a:spcBef>
                <a:spcPts val="0"/>
              </a:spcBef>
              <a:spcAft>
                <a:spcPts val="0"/>
              </a:spcAft>
              <a:buNone/>
            </a:pPr>
            <a:r>
              <a:rPr b="1" lang="en-US" sz="1800">
                <a:solidFill>
                  <a:srgbClr val="C00000"/>
                </a:solidFill>
                <a:latin typeface="Calibri"/>
                <a:ea typeface="Calibri"/>
                <a:cs typeface="Calibri"/>
                <a:sym typeface="Calibri"/>
              </a:rPr>
              <a:t>North</a:t>
            </a:r>
            <a:endParaRPr b="1" sz="1800">
              <a:solidFill>
                <a:srgbClr val="C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8"/>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How do bow-echo DMCSs form?</a:t>
            </a:r>
            <a:endParaRPr/>
          </a:p>
        </p:txBody>
      </p:sp>
      <p:pic>
        <p:nvPicPr>
          <p:cNvPr id="513" name="Google Shape;513;p18"/>
          <p:cNvPicPr preferRelativeResize="0"/>
          <p:nvPr/>
        </p:nvPicPr>
        <p:blipFill rotWithShape="1">
          <a:blip r:embed="rId3">
            <a:alphaModFix/>
          </a:blip>
          <a:srcRect b="0" l="0" r="0" t="0"/>
          <a:stretch/>
        </p:blipFill>
        <p:spPr>
          <a:xfrm>
            <a:off x="1057577" y="988595"/>
            <a:ext cx="9932293" cy="3647630"/>
          </a:xfrm>
          <a:prstGeom prst="rect">
            <a:avLst/>
          </a:prstGeom>
          <a:noFill/>
          <a:ln>
            <a:noFill/>
          </a:ln>
        </p:spPr>
      </p:pic>
      <p:sp>
        <p:nvSpPr>
          <p:cNvPr id="514" name="Google Shape;514;p18"/>
          <p:cNvSpPr txBox="1"/>
          <p:nvPr/>
        </p:nvSpPr>
        <p:spPr>
          <a:xfrm>
            <a:off x="2140566" y="3873484"/>
            <a:ext cx="1364989"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Houze et al. (1989)</a:t>
            </a:r>
            <a:endParaRPr sz="1200">
              <a:solidFill>
                <a:schemeClr val="dk1"/>
              </a:solidFill>
              <a:latin typeface="Calibri"/>
              <a:ea typeface="Calibri"/>
              <a:cs typeface="Calibri"/>
              <a:sym typeface="Calibri"/>
            </a:endParaRPr>
          </a:p>
        </p:txBody>
      </p:sp>
      <p:sp>
        <p:nvSpPr>
          <p:cNvPr id="515" name="Google Shape;515;p18"/>
          <p:cNvSpPr txBox="1"/>
          <p:nvPr/>
        </p:nvSpPr>
        <p:spPr>
          <a:xfrm>
            <a:off x="107730" y="4636225"/>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16" name="Google Shape;516;p18"/>
          <p:cNvSpPr txBox="1"/>
          <p:nvPr/>
        </p:nvSpPr>
        <p:spPr>
          <a:xfrm>
            <a:off x="219456" y="5221224"/>
            <a:ext cx="1197254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Derechos originate from highly organized MCSs and bow echoes.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Front-to-rear flow transports liquid/ice species that melt and evaporate behind the main leading line, generating a cold pool and horizontal buoyancy gradient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This buoyancy gradient fosters rear inflow jet development, which support bow-echo structure and derecho winds.</a:t>
            </a:r>
            <a:endParaRPr sz="16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19"/>
          <p:cNvPicPr preferRelativeResize="0"/>
          <p:nvPr/>
        </p:nvPicPr>
        <p:blipFill rotWithShape="1">
          <a:blip r:embed="rId3">
            <a:alphaModFix/>
          </a:blip>
          <a:srcRect b="0" l="0" r="0" t="0"/>
          <a:stretch/>
        </p:blipFill>
        <p:spPr>
          <a:xfrm>
            <a:off x="82296" y="7917"/>
            <a:ext cx="4624285" cy="6850083"/>
          </a:xfrm>
          <a:prstGeom prst="rect">
            <a:avLst/>
          </a:prstGeom>
          <a:noFill/>
          <a:ln>
            <a:noFill/>
          </a:ln>
        </p:spPr>
      </p:pic>
      <p:sp>
        <p:nvSpPr>
          <p:cNvPr id="522" name="Google Shape;522;p19"/>
          <p:cNvSpPr txBox="1"/>
          <p:nvPr/>
        </p:nvSpPr>
        <p:spPr>
          <a:xfrm>
            <a:off x="0" y="1797796"/>
            <a:ext cx="1208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Weisman (1992)</a:t>
            </a:r>
            <a:endParaRPr sz="1200">
              <a:solidFill>
                <a:schemeClr val="dk1"/>
              </a:solidFill>
              <a:latin typeface="Calibri"/>
              <a:ea typeface="Calibri"/>
              <a:cs typeface="Calibri"/>
              <a:sym typeface="Calibri"/>
            </a:endParaRPr>
          </a:p>
        </p:txBody>
      </p:sp>
      <p:sp>
        <p:nvSpPr>
          <p:cNvPr id="523" name="Google Shape;523;p19"/>
          <p:cNvSpPr txBox="1"/>
          <p:nvPr/>
        </p:nvSpPr>
        <p:spPr>
          <a:xfrm>
            <a:off x="4706581" y="118872"/>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24" name="Google Shape;524;p19"/>
          <p:cNvSpPr txBox="1"/>
          <p:nvPr/>
        </p:nvSpPr>
        <p:spPr>
          <a:xfrm>
            <a:off x="4706580" y="599159"/>
            <a:ext cx="7485419"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Combined cold pool depth and strength (C) must be at least a little stronger then the countering low-level shear (Δu) to allow for persistent rearward flow (C &gt; Δu). C &gt;&gt; Δu is sub-optimal because the cold pool could undercut the convective leading line.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persistent rearward flow allows for prolonged hydrometeor advection and rainfall evaporation, supporting a deepening, strengthening cold pool.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horizontal buoyancy gradient also strengthens, promoting intensifying horizontal circulations, with countering circulations above/behind the cold pool fostering rear-inflow jet development.</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20"/>
          <p:cNvPicPr preferRelativeResize="0"/>
          <p:nvPr/>
        </p:nvPicPr>
        <p:blipFill rotWithShape="1">
          <a:blip r:embed="rId3">
            <a:alphaModFix/>
          </a:blip>
          <a:srcRect b="0" l="0" r="0" t="0"/>
          <a:stretch/>
        </p:blipFill>
        <p:spPr>
          <a:xfrm>
            <a:off x="2046193" y="64009"/>
            <a:ext cx="8517190" cy="5148072"/>
          </a:xfrm>
          <a:prstGeom prst="rect">
            <a:avLst/>
          </a:prstGeom>
          <a:noFill/>
          <a:ln>
            <a:noFill/>
          </a:ln>
        </p:spPr>
      </p:pic>
      <p:sp>
        <p:nvSpPr>
          <p:cNvPr id="530" name="Google Shape;530;p20"/>
          <p:cNvSpPr txBox="1"/>
          <p:nvPr/>
        </p:nvSpPr>
        <p:spPr>
          <a:xfrm>
            <a:off x="8576044" y="5195685"/>
            <a:ext cx="19873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Biggerstaff and Houze (1991)</a:t>
            </a:r>
            <a:endParaRPr sz="1200">
              <a:solidFill>
                <a:schemeClr val="dk1"/>
              </a:solidFill>
              <a:latin typeface="Calibri"/>
              <a:ea typeface="Calibri"/>
              <a:cs typeface="Calibri"/>
              <a:sym typeface="Calibri"/>
            </a:endParaRPr>
          </a:p>
        </p:txBody>
      </p:sp>
      <p:sp>
        <p:nvSpPr>
          <p:cNvPr id="531" name="Google Shape;531;p20"/>
          <p:cNvSpPr txBox="1"/>
          <p:nvPr/>
        </p:nvSpPr>
        <p:spPr>
          <a:xfrm>
            <a:off x="274320" y="5733288"/>
            <a:ext cx="922419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Most of the phase change along and beneath the RIJ axis is rainwater evaporation.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 such, rainwater evaporation is the biggest contributor to cold pool development and intensity.</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21"/>
          <p:cNvPicPr preferRelativeResize="0"/>
          <p:nvPr/>
        </p:nvPicPr>
        <p:blipFill rotWithShape="1">
          <a:blip r:embed="rId3">
            <a:alphaModFix/>
          </a:blip>
          <a:srcRect b="0" l="0" r="0" t="0"/>
          <a:stretch/>
        </p:blipFill>
        <p:spPr>
          <a:xfrm>
            <a:off x="0" y="0"/>
            <a:ext cx="5362163" cy="6488668"/>
          </a:xfrm>
          <a:prstGeom prst="rect">
            <a:avLst/>
          </a:prstGeom>
          <a:noFill/>
          <a:ln>
            <a:noFill/>
          </a:ln>
        </p:spPr>
      </p:pic>
      <p:sp>
        <p:nvSpPr>
          <p:cNvPr id="537" name="Google Shape;537;p21"/>
          <p:cNvSpPr txBox="1"/>
          <p:nvPr/>
        </p:nvSpPr>
        <p:spPr>
          <a:xfrm>
            <a:off x="3931920" y="73152"/>
            <a:ext cx="129253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Ordinary MCSs</a:t>
            </a:r>
            <a:endParaRPr b="1" sz="1400">
              <a:solidFill>
                <a:schemeClr val="dk1"/>
              </a:solidFill>
              <a:latin typeface="Calibri"/>
              <a:ea typeface="Calibri"/>
              <a:cs typeface="Calibri"/>
              <a:sym typeface="Calibri"/>
            </a:endParaRPr>
          </a:p>
        </p:txBody>
      </p:sp>
      <p:sp>
        <p:nvSpPr>
          <p:cNvPr id="538" name="Google Shape;538;p21"/>
          <p:cNvSpPr txBox="1"/>
          <p:nvPr/>
        </p:nvSpPr>
        <p:spPr>
          <a:xfrm>
            <a:off x="3853886" y="3065466"/>
            <a:ext cx="1370567"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chemeClr val="dk1"/>
                </a:solidFill>
                <a:latin typeface="Calibri"/>
                <a:ea typeface="Calibri"/>
                <a:cs typeface="Calibri"/>
                <a:sym typeface="Calibri"/>
              </a:rPr>
              <a:t>Long-lived </a:t>
            </a:r>
            <a:endParaRPr/>
          </a:p>
          <a:p>
            <a:pPr indent="0" lvl="0" marL="0" marR="0" rtl="0" algn="r">
              <a:spcBef>
                <a:spcPts val="0"/>
              </a:spcBef>
              <a:spcAft>
                <a:spcPts val="0"/>
              </a:spcAft>
              <a:buNone/>
            </a:pPr>
            <a:r>
              <a:rPr b="1" lang="en-US" sz="1400">
                <a:solidFill>
                  <a:schemeClr val="dk1"/>
                </a:solidFill>
                <a:latin typeface="Calibri"/>
                <a:ea typeface="Calibri"/>
                <a:cs typeface="Calibri"/>
                <a:sym typeface="Calibri"/>
              </a:rPr>
              <a:t>bow-echo MCSs</a:t>
            </a:r>
            <a:endParaRPr/>
          </a:p>
          <a:p>
            <a:pPr indent="0" lvl="0" marL="0" marR="0" rtl="0" algn="r">
              <a:spcBef>
                <a:spcPts val="0"/>
              </a:spcBef>
              <a:spcAft>
                <a:spcPts val="0"/>
              </a:spcAft>
              <a:buNone/>
            </a:pPr>
            <a:r>
              <a:rPr b="1" lang="en-US" sz="1400">
                <a:solidFill>
                  <a:schemeClr val="dk1"/>
                </a:solidFill>
                <a:latin typeface="Calibri"/>
                <a:ea typeface="Calibri"/>
                <a:cs typeface="Calibri"/>
                <a:sym typeface="Calibri"/>
              </a:rPr>
              <a:t>and DMCSs</a:t>
            </a:r>
            <a:endParaRPr b="1" sz="1400">
              <a:solidFill>
                <a:schemeClr val="dk1"/>
              </a:solidFill>
              <a:latin typeface="Calibri"/>
              <a:ea typeface="Calibri"/>
              <a:cs typeface="Calibri"/>
              <a:sym typeface="Calibri"/>
            </a:endParaRPr>
          </a:p>
        </p:txBody>
      </p:sp>
      <p:sp>
        <p:nvSpPr>
          <p:cNvPr id="539" name="Google Shape;539;p21"/>
          <p:cNvSpPr txBox="1"/>
          <p:nvPr/>
        </p:nvSpPr>
        <p:spPr>
          <a:xfrm>
            <a:off x="0" y="6581001"/>
            <a:ext cx="1208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Weisman (1992)</a:t>
            </a:r>
            <a:endParaRPr sz="1200">
              <a:solidFill>
                <a:schemeClr val="dk1"/>
              </a:solidFill>
              <a:latin typeface="Calibri"/>
              <a:ea typeface="Calibri"/>
              <a:cs typeface="Calibri"/>
              <a:sym typeface="Calibri"/>
            </a:endParaRPr>
          </a:p>
        </p:txBody>
      </p:sp>
      <p:sp>
        <p:nvSpPr>
          <p:cNvPr id="540" name="Google Shape;540;p21"/>
          <p:cNvSpPr txBox="1"/>
          <p:nvPr/>
        </p:nvSpPr>
        <p:spPr>
          <a:xfrm>
            <a:off x="5362163" y="73152"/>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41" name="Google Shape;541;p21"/>
          <p:cNvSpPr txBox="1"/>
          <p:nvPr/>
        </p:nvSpPr>
        <p:spPr>
          <a:xfrm>
            <a:off x="5362163" y="704088"/>
            <a:ext cx="6829837"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Most MCSs and bow echoes have rearward advection, evaporative cooling behind the main convective line, and cold pool development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difference with the longest-lived bow-echoes and DMCSs is an unusually strong/deep cold pool, with pronounced countering circulations that support an intense but elevated rear inflow jet.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stronger, elevated RIJ then supports stronger, deeper convergence along the MCS leading line, which augments leading-line updraft intensity, perhaps for long periods of time.</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22"/>
          <p:cNvPicPr preferRelativeResize="0"/>
          <p:nvPr/>
        </p:nvPicPr>
        <p:blipFill rotWithShape="1">
          <a:blip r:embed="rId3">
            <a:alphaModFix/>
          </a:blip>
          <a:srcRect b="0" l="0" r="0" t="0"/>
          <a:stretch/>
        </p:blipFill>
        <p:spPr>
          <a:xfrm>
            <a:off x="1" y="0"/>
            <a:ext cx="7932300" cy="6581001"/>
          </a:xfrm>
          <a:prstGeom prst="rect">
            <a:avLst/>
          </a:prstGeom>
          <a:noFill/>
          <a:ln>
            <a:noFill/>
          </a:ln>
        </p:spPr>
      </p:pic>
      <p:sp>
        <p:nvSpPr>
          <p:cNvPr id="547" name="Google Shape;547;p22"/>
          <p:cNvSpPr txBox="1"/>
          <p:nvPr/>
        </p:nvSpPr>
        <p:spPr>
          <a:xfrm>
            <a:off x="5567581" y="338328"/>
            <a:ext cx="269859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260ED4"/>
                </a:solidFill>
                <a:latin typeface="Calibri"/>
                <a:ea typeface="Calibri"/>
                <a:cs typeface="Calibri"/>
                <a:sym typeface="Calibri"/>
              </a:rPr>
              <a:t>Northern vortex dominates</a:t>
            </a:r>
            <a:endParaRPr/>
          </a:p>
          <a:p>
            <a:pPr indent="0" lvl="0" marL="0" marR="0" rtl="0" algn="ctr">
              <a:spcBef>
                <a:spcPts val="0"/>
              </a:spcBef>
              <a:spcAft>
                <a:spcPts val="0"/>
              </a:spcAft>
              <a:buNone/>
            </a:pPr>
            <a:r>
              <a:rPr b="1" lang="en-US" sz="1100">
                <a:solidFill>
                  <a:srgbClr val="260ED4"/>
                </a:solidFill>
                <a:latin typeface="Calibri"/>
                <a:ea typeface="Calibri"/>
                <a:cs typeface="Calibri"/>
                <a:sym typeface="Calibri"/>
              </a:rPr>
              <a:t>due to Coriolis force</a:t>
            </a:r>
            <a:endParaRPr b="1" sz="1100">
              <a:solidFill>
                <a:srgbClr val="260ED4"/>
              </a:solidFill>
              <a:latin typeface="Calibri"/>
              <a:ea typeface="Calibri"/>
              <a:cs typeface="Calibri"/>
              <a:sym typeface="Calibri"/>
            </a:endParaRPr>
          </a:p>
        </p:txBody>
      </p:sp>
      <p:sp>
        <p:nvSpPr>
          <p:cNvPr id="548" name="Google Shape;548;p22"/>
          <p:cNvSpPr txBox="1"/>
          <p:nvPr/>
        </p:nvSpPr>
        <p:spPr>
          <a:xfrm>
            <a:off x="0" y="6581001"/>
            <a:ext cx="184358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Weisman and Davis (1998)</a:t>
            </a:r>
            <a:endParaRPr sz="1200">
              <a:solidFill>
                <a:schemeClr val="dk1"/>
              </a:solidFill>
              <a:latin typeface="Calibri"/>
              <a:ea typeface="Calibri"/>
              <a:cs typeface="Calibri"/>
              <a:sym typeface="Calibri"/>
            </a:endParaRPr>
          </a:p>
        </p:txBody>
      </p:sp>
      <p:sp>
        <p:nvSpPr>
          <p:cNvPr id="549" name="Google Shape;549;p22"/>
          <p:cNvSpPr txBox="1"/>
          <p:nvPr/>
        </p:nvSpPr>
        <p:spPr>
          <a:xfrm>
            <a:off x="4898136" y="5524136"/>
            <a:ext cx="1208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Weisman (1993)</a:t>
            </a:r>
            <a:endParaRPr sz="1200">
              <a:solidFill>
                <a:schemeClr val="dk1"/>
              </a:solidFill>
              <a:latin typeface="Calibri"/>
              <a:ea typeface="Calibri"/>
              <a:cs typeface="Calibri"/>
              <a:sym typeface="Calibri"/>
            </a:endParaRPr>
          </a:p>
        </p:txBody>
      </p:sp>
      <p:sp>
        <p:nvSpPr>
          <p:cNvPr id="550" name="Google Shape;550;p22"/>
          <p:cNvSpPr txBox="1"/>
          <p:nvPr/>
        </p:nvSpPr>
        <p:spPr>
          <a:xfrm>
            <a:off x="8266176" y="338328"/>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51" name="Google Shape;551;p22"/>
          <p:cNvSpPr txBox="1"/>
          <p:nvPr/>
        </p:nvSpPr>
        <p:spPr>
          <a:xfrm>
            <a:off x="8266177" y="861322"/>
            <a:ext cx="3925824"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downward rear inflow jet, or upward motion from the convective leading-line, supports the tilting of horizontal vorticity, resulting in the development of “book-end” vortices.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Flow is augmented between the countering circulations, resulting in further strengthening of the RIJ, hence why the strongest surface winds are found near the bow-echo apex.</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northern book-end vortex often dominates due to effects related to the Coriolis force.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23"/>
          <p:cNvPicPr preferRelativeResize="0"/>
          <p:nvPr/>
        </p:nvPicPr>
        <p:blipFill rotWithShape="1">
          <a:blip r:embed="rId3">
            <a:alphaModFix/>
          </a:blip>
          <a:srcRect b="0" l="0" r="0" t="0"/>
          <a:stretch/>
        </p:blipFill>
        <p:spPr>
          <a:xfrm>
            <a:off x="884725" y="0"/>
            <a:ext cx="10448885"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24"/>
          <p:cNvPicPr preferRelativeResize="0"/>
          <p:nvPr/>
        </p:nvPicPr>
        <p:blipFill rotWithShape="1">
          <a:blip r:embed="rId3">
            <a:alphaModFix/>
          </a:blip>
          <a:srcRect b="0" l="0" r="0" t="0"/>
          <a:stretch/>
        </p:blipFill>
        <p:spPr>
          <a:xfrm>
            <a:off x="1643214" y="161183"/>
            <a:ext cx="9107647" cy="4336623"/>
          </a:xfrm>
          <a:prstGeom prst="rect">
            <a:avLst/>
          </a:prstGeom>
          <a:noFill/>
          <a:ln>
            <a:noFill/>
          </a:ln>
        </p:spPr>
      </p:pic>
      <p:sp>
        <p:nvSpPr>
          <p:cNvPr id="562" name="Google Shape;562;p24"/>
          <p:cNvSpPr/>
          <p:nvPr/>
        </p:nvSpPr>
        <p:spPr>
          <a:xfrm>
            <a:off x="7031500" y="4095244"/>
            <a:ext cx="321633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600">
                <a:solidFill>
                  <a:schemeClr val="dk1"/>
                </a:solidFill>
                <a:latin typeface="Calibri"/>
                <a:ea typeface="Calibri"/>
                <a:cs typeface="Calibri"/>
                <a:sym typeface="Calibri"/>
              </a:rPr>
              <a:t>08 May 2009 “Super-Derecho” Case</a:t>
            </a:r>
            <a:endParaRPr/>
          </a:p>
        </p:txBody>
      </p:sp>
      <p:sp>
        <p:nvSpPr>
          <p:cNvPr id="563" name="Google Shape;563;p24"/>
          <p:cNvSpPr txBox="1"/>
          <p:nvPr/>
        </p:nvSpPr>
        <p:spPr>
          <a:xfrm>
            <a:off x="1694276" y="4194443"/>
            <a:ext cx="1380744"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Weisman et al. (2013)</a:t>
            </a:r>
            <a:endParaRPr sz="1050">
              <a:solidFill>
                <a:schemeClr val="dk1"/>
              </a:solidFill>
              <a:latin typeface="Calibri"/>
              <a:ea typeface="Calibri"/>
              <a:cs typeface="Calibri"/>
              <a:sym typeface="Calibri"/>
            </a:endParaRPr>
          </a:p>
        </p:txBody>
      </p:sp>
      <p:sp>
        <p:nvSpPr>
          <p:cNvPr id="564" name="Google Shape;564;p24"/>
          <p:cNvSpPr/>
          <p:nvPr/>
        </p:nvSpPr>
        <p:spPr>
          <a:xfrm>
            <a:off x="2736335" y="1663162"/>
            <a:ext cx="1378067" cy="1226129"/>
          </a:xfrm>
          <a:prstGeom prst="ellipse">
            <a:avLst/>
          </a:prstGeom>
          <a:noFill/>
          <a:ln cap="flat" cmpd="sng" w="762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B03CF"/>
              </a:solidFill>
              <a:latin typeface="Calibri"/>
              <a:ea typeface="Calibri"/>
              <a:cs typeface="Calibri"/>
              <a:sym typeface="Calibri"/>
            </a:endParaRPr>
          </a:p>
        </p:txBody>
      </p:sp>
      <p:sp>
        <p:nvSpPr>
          <p:cNvPr id="565" name="Google Shape;565;p24"/>
          <p:cNvSpPr/>
          <p:nvPr/>
        </p:nvSpPr>
        <p:spPr>
          <a:xfrm>
            <a:off x="3844489" y="1673496"/>
            <a:ext cx="848361" cy="2274848"/>
          </a:xfrm>
          <a:custGeom>
            <a:rect b="b" l="l" r="r" t="t"/>
            <a:pathLst>
              <a:path extrusionOk="0" h="2274848" w="848361">
                <a:moveTo>
                  <a:pt x="301083" y="0"/>
                </a:moveTo>
                <a:cubicBezTo>
                  <a:pt x="456271" y="147753"/>
                  <a:pt x="611459" y="295507"/>
                  <a:pt x="702527" y="446048"/>
                </a:cubicBezTo>
                <a:cubicBezTo>
                  <a:pt x="793595" y="596589"/>
                  <a:pt x="840059" y="752707"/>
                  <a:pt x="847493" y="903248"/>
                </a:cubicBezTo>
                <a:cubicBezTo>
                  <a:pt x="854927" y="1053789"/>
                  <a:pt x="814039" y="1206190"/>
                  <a:pt x="747132" y="1349297"/>
                </a:cubicBezTo>
                <a:cubicBezTo>
                  <a:pt x="680225" y="1492404"/>
                  <a:pt x="550127" y="1629936"/>
                  <a:pt x="446049" y="1761892"/>
                </a:cubicBezTo>
                <a:cubicBezTo>
                  <a:pt x="341971" y="1893848"/>
                  <a:pt x="197004" y="2055541"/>
                  <a:pt x="122663" y="2141034"/>
                </a:cubicBezTo>
                <a:cubicBezTo>
                  <a:pt x="48321" y="2226527"/>
                  <a:pt x="24160" y="2250687"/>
                  <a:pt x="0" y="2274848"/>
                </a:cubicBezTo>
              </a:path>
            </a:pathLst>
          </a:custGeom>
          <a:noFill/>
          <a:ln cap="flat" cmpd="sng" w="762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B03CF"/>
              </a:solidFill>
              <a:latin typeface="Calibri"/>
              <a:ea typeface="Calibri"/>
              <a:cs typeface="Calibri"/>
              <a:sym typeface="Calibri"/>
            </a:endParaRPr>
          </a:p>
        </p:txBody>
      </p:sp>
      <p:sp>
        <p:nvSpPr>
          <p:cNvPr id="566" name="Google Shape;566;p24"/>
          <p:cNvSpPr txBox="1"/>
          <p:nvPr/>
        </p:nvSpPr>
        <p:spPr>
          <a:xfrm>
            <a:off x="3075020" y="1160541"/>
            <a:ext cx="886781"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Calibri"/>
                <a:ea typeface="Calibri"/>
                <a:cs typeface="Calibri"/>
                <a:sym typeface="Calibri"/>
              </a:rPr>
              <a:t>Line-End </a:t>
            </a:r>
            <a:endParaRPr/>
          </a:p>
          <a:p>
            <a:pPr indent="0" lvl="0" marL="0" marR="0" rtl="0" algn="ctr">
              <a:spcBef>
                <a:spcPts val="0"/>
              </a:spcBef>
              <a:spcAft>
                <a:spcPts val="0"/>
              </a:spcAft>
              <a:buNone/>
            </a:pPr>
            <a:r>
              <a:rPr b="1" lang="en-US" sz="1100">
                <a:solidFill>
                  <a:schemeClr val="dk1"/>
                </a:solidFill>
                <a:latin typeface="Calibri"/>
                <a:ea typeface="Calibri"/>
                <a:cs typeface="Calibri"/>
                <a:sym typeface="Calibri"/>
              </a:rPr>
              <a:t>Mesovortex</a:t>
            </a:r>
            <a:endParaRPr b="1" sz="1100">
              <a:solidFill>
                <a:schemeClr val="dk1"/>
              </a:solidFill>
              <a:latin typeface="Calibri"/>
              <a:ea typeface="Calibri"/>
              <a:cs typeface="Calibri"/>
              <a:sym typeface="Calibri"/>
            </a:endParaRPr>
          </a:p>
        </p:txBody>
      </p:sp>
      <p:sp>
        <p:nvSpPr>
          <p:cNvPr id="567" name="Google Shape;567;p24"/>
          <p:cNvSpPr txBox="1"/>
          <p:nvPr/>
        </p:nvSpPr>
        <p:spPr>
          <a:xfrm>
            <a:off x="2501447" y="3023284"/>
            <a:ext cx="1612955" cy="57708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dk1"/>
                </a:solidFill>
                <a:latin typeface="Calibri"/>
                <a:ea typeface="Calibri"/>
                <a:cs typeface="Calibri"/>
                <a:sym typeface="Calibri"/>
              </a:rPr>
              <a:t>Area favorable for</a:t>
            </a:r>
            <a:endParaRPr/>
          </a:p>
          <a:p>
            <a:pPr indent="0" lvl="0" marL="0" marR="0" rtl="0" algn="r">
              <a:spcBef>
                <a:spcPts val="0"/>
              </a:spcBef>
              <a:spcAft>
                <a:spcPts val="0"/>
              </a:spcAft>
              <a:buNone/>
            </a:pPr>
            <a:r>
              <a:rPr b="1" lang="en-US" sz="1050">
                <a:solidFill>
                  <a:schemeClr val="dk1"/>
                </a:solidFill>
                <a:latin typeface="Calibri"/>
                <a:ea typeface="Calibri"/>
                <a:cs typeface="Calibri"/>
                <a:sym typeface="Calibri"/>
              </a:rPr>
              <a:t>leading-line/system-scale</a:t>
            </a:r>
            <a:endParaRPr/>
          </a:p>
          <a:p>
            <a:pPr indent="0" lvl="0" marL="0" marR="0" rtl="0" algn="r">
              <a:spcBef>
                <a:spcPts val="0"/>
              </a:spcBef>
              <a:spcAft>
                <a:spcPts val="0"/>
              </a:spcAft>
              <a:buNone/>
            </a:pPr>
            <a:r>
              <a:rPr b="1" lang="en-US" sz="1050">
                <a:solidFill>
                  <a:schemeClr val="dk1"/>
                </a:solidFill>
                <a:latin typeface="Calibri"/>
                <a:ea typeface="Calibri"/>
                <a:cs typeface="Calibri"/>
                <a:sym typeface="Calibri"/>
              </a:rPr>
              <a:t>mesovortices</a:t>
            </a:r>
            <a:endParaRPr b="1" sz="1050">
              <a:solidFill>
                <a:schemeClr val="dk1"/>
              </a:solidFill>
              <a:latin typeface="Calibri"/>
              <a:ea typeface="Calibri"/>
              <a:cs typeface="Calibri"/>
              <a:sym typeface="Calibri"/>
            </a:endParaRPr>
          </a:p>
        </p:txBody>
      </p:sp>
      <p:sp>
        <p:nvSpPr>
          <p:cNvPr id="568" name="Google Shape;568;p24"/>
          <p:cNvSpPr/>
          <p:nvPr/>
        </p:nvSpPr>
        <p:spPr>
          <a:xfrm rot="-951473">
            <a:off x="7914987" y="1670621"/>
            <a:ext cx="848361" cy="1929390"/>
          </a:xfrm>
          <a:custGeom>
            <a:rect b="b" l="l" r="r" t="t"/>
            <a:pathLst>
              <a:path extrusionOk="0" h="2274848" w="848361">
                <a:moveTo>
                  <a:pt x="301083" y="0"/>
                </a:moveTo>
                <a:cubicBezTo>
                  <a:pt x="456271" y="147753"/>
                  <a:pt x="611459" y="295507"/>
                  <a:pt x="702527" y="446048"/>
                </a:cubicBezTo>
                <a:cubicBezTo>
                  <a:pt x="793595" y="596589"/>
                  <a:pt x="840059" y="752707"/>
                  <a:pt x="847493" y="903248"/>
                </a:cubicBezTo>
                <a:cubicBezTo>
                  <a:pt x="854927" y="1053789"/>
                  <a:pt x="814039" y="1206190"/>
                  <a:pt x="747132" y="1349297"/>
                </a:cubicBezTo>
                <a:cubicBezTo>
                  <a:pt x="680225" y="1492404"/>
                  <a:pt x="550127" y="1629936"/>
                  <a:pt x="446049" y="1761892"/>
                </a:cubicBezTo>
                <a:cubicBezTo>
                  <a:pt x="341971" y="1893848"/>
                  <a:pt x="197004" y="2055541"/>
                  <a:pt x="122663" y="2141034"/>
                </a:cubicBezTo>
                <a:cubicBezTo>
                  <a:pt x="48321" y="2226527"/>
                  <a:pt x="24160" y="2250687"/>
                  <a:pt x="0" y="2274848"/>
                </a:cubicBezTo>
              </a:path>
            </a:pathLst>
          </a:custGeom>
          <a:noFill/>
          <a:ln cap="flat" cmpd="sng" w="762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B03CF"/>
              </a:solidFill>
              <a:latin typeface="Calibri"/>
              <a:ea typeface="Calibri"/>
              <a:cs typeface="Calibri"/>
              <a:sym typeface="Calibri"/>
            </a:endParaRPr>
          </a:p>
        </p:txBody>
      </p:sp>
      <p:sp>
        <p:nvSpPr>
          <p:cNvPr id="569" name="Google Shape;569;p24"/>
          <p:cNvSpPr txBox="1"/>
          <p:nvPr/>
        </p:nvSpPr>
        <p:spPr>
          <a:xfrm>
            <a:off x="237745" y="5010912"/>
            <a:ext cx="1195425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 rare cases, deep, intense vortices may develop (such as the unusual warm-core vortex from the 08 May 2009 DMCS).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This DMCS was preceded by the strongest of LLJs and steepest of lapse rates observed by forecasters in this region of the county, and it is theorized that these anomalous conditions contributed to the development of this warm-core vortex.</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Please read Weisman et al. (2013) and Evans et al. (2014) for details on the warm-core vortex origins and evolution.</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25"/>
          <p:cNvPicPr preferRelativeResize="0"/>
          <p:nvPr/>
        </p:nvPicPr>
        <p:blipFill rotWithShape="1">
          <a:blip r:embed="rId3">
            <a:alphaModFix/>
          </a:blip>
          <a:srcRect b="0" l="0" r="0" t="0"/>
          <a:stretch/>
        </p:blipFill>
        <p:spPr>
          <a:xfrm>
            <a:off x="0" y="0"/>
            <a:ext cx="8865220" cy="6795368"/>
          </a:xfrm>
          <a:prstGeom prst="rect">
            <a:avLst/>
          </a:prstGeom>
          <a:noFill/>
          <a:ln>
            <a:noFill/>
          </a:ln>
        </p:spPr>
      </p:pic>
      <p:sp>
        <p:nvSpPr>
          <p:cNvPr id="575" name="Google Shape;575;p25"/>
          <p:cNvSpPr/>
          <p:nvPr/>
        </p:nvSpPr>
        <p:spPr>
          <a:xfrm rot="809562">
            <a:off x="455509" y="1833592"/>
            <a:ext cx="1218737" cy="2648680"/>
          </a:xfrm>
          <a:custGeom>
            <a:rect b="b" l="l" r="r" t="t"/>
            <a:pathLst>
              <a:path extrusionOk="0" h="1795346" w="948494">
                <a:moveTo>
                  <a:pt x="858644" y="0"/>
                </a:moveTo>
                <a:cubicBezTo>
                  <a:pt x="862361" y="127310"/>
                  <a:pt x="866079" y="254620"/>
                  <a:pt x="880947" y="401444"/>
                </a:cubicBezTo>
                <a:cubicBezTo>
                  <a:pt x="895815" y="548268"/>
                  <a:pt x="955288" y="735980"/>
                  <a:pt x="947854" y="880946"/>
                </a:cubicBezTo>
                <a:cubicBezTo>
                  <a:pt x="940420" y="1025912"/>
                  <a:pt x="903249" y="1152292"/>
                  <a:pt x="836342" y="1271239"/>
                </a:cubicBezTo>
                <a:cubicBezTo>
                  <a:pt x="769435" y="1390186"/>
                  <a:pt x="637478" y="1516567"/>
                  <a:pt x="546410" y="1594625"/>
                </a:cubicBezTo>
                <a:cubicBezTo>
                  <a:pt x="455342" y="1672683"/>
                  <a:pt x="381000" y="1706137"/>
                  <a:pt x="289932" y="1739590"/>
                </a:cubicBezTo>
                <a:cubicBezTo>
                  <a:pt x="198864" y="1773043"/>
                  <a:pt x="99432" y="1784194"/>
                  <a:pt x="0" y="1795346"/>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25"/>
          <p:cNvSpPr/>
          <p:nvPr/>
        </p:nvSpPr>
        <p:spPr>
          <a:xfrm rot="928947">
            <a:off x="1934746" y="2301953"/>
            <a:ext cx="661712" cy="2902755"/>
          </a:xfrm>
          <a:custGeom>
            <a:rect b="b" l="l" r="r" t="t"/>
            <a:pathLst>
              <a:path extrusionOk="0" h="2308302" w="1375317">
                <a:moveTo>
                  <a:pt x="1137425" y="0"/>
                </a:moveTo>
                <a:cubicBezTo>
                  <a:pt x="1191322" y="172844"/>
                  <a:pt x="1245220" y="345688"/>
                  <a:pt x="1282391" y="501805"/>
                </a:cubicBezTo>
                <a:cubicBezTo>
                  <a:pt x="1319562" y="657922"/>
                  <a:pt x="1345581" y="810322"/>
                  <a:pt x="1360449" y="936702"/>
                </a:cubicBezTo>
                <a:cubicBezTo>
                  <a:pt x="1375317" y="1063082"/>
                  <a:pt x="1379034" y="1159727"/>
                  <a:pt x="1371600" y="1260088"/>
                </a:cubicBezTo>
                <a:cubicBezTo>
                  <a:pt x="1364166" y="1360449"/>
                  <a:pt x="1347439" y="1457093"/>
                  <a:pt x="1315844" y="1538868"/>
                </a:cubicBezTo>
                <a:cubicBezTo>
                  <a:pt x="1284249" y="1620644"/>
                  <a:pt x="1235927" y="1667107"/>
                  <a:pt x="1182030" y="1750741"/>
                </a:cubicBezTo>
                <a:cubicBezTo>
                  <a:pt x="1128133" y="1834375"/>
                  <a:pt x="1094679" y="1960756"/>
                  <a:pt x="992459" y="2040673"/>
                </a:cubicBezTo>
                <a:cubicBezTo>
                  <a:pt x="890239" y="2120590"/>
                  <a:pt x="734123" y="2185639"/>
                  <a:pt x="568713" y="2230244"/>
                </a:cubicBezTo>
                <a:cubicBezTo>
                  <a:pt x="403303" y="2274849"/>
                  <a:pt x="201651" y="2291575"/>
                  <a:pt x="0" y="2308302"/>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25"/>
          <p:cNvSpPr/>
          <p:nvPr/>
        </p:nvSpPr>
        <p:spPr>
          <a:xfrm rot="675308">
            <a:off x="2874759" y="2347562"/>
            <a:ext cx="1156897" cy="3290367"/>
          </a:xfrm>
          <a:custGeom>
            <a:rect b="b" l="l" r="r" t="t"/>
            <a:pathLst>
              <a:path extrusionOk="0" h="2297151" w="1034746">
                <a:moveTo>
                  <a:pt x="669073" y="0"/>
                </a:moveTo>
                <a:cubicBezTo>
                  <a:pt x="767575" y="171914"/>
                  <a:pt x="866078" y="343828"/>
                  <a:pt x="925551" y="501804"/>
                </a:cubicBezTo>
                <a:cubicBezTo>
                  <a:pt x="985024" y="659780"/>
                  <a:pt x="1009185" y="825189"/>
                  <a:pt x="1025912" y="947853"/>
                </a:cubicBezTo>
                <a:cubicBezTo>
                  <a:pt x="1042639" y="1070517"/>
                  <a:pt x="1031488" y="1154151"/>
                  <a:pt x="1025912" y="1237785"/>
                </a:cubicBezTo>
                <a:cubicBezTo>
                  <a:pt x="1020336" y="1321419"/>
                  <a:pt x="1001751" y="1382751"/>
                  <a:pt x="992458" y="1449658"/>
                </a:cubicBezTo>
                <a:cubicBezTo>
                  <a:pt x="983165" y="1516565"/>
                  <a:pt x="979449" y="1570463"/>
                  <a:pt x="970156" y="1639229"/>
                </a:cubicBezTo>
                <a:cubicBezTo>
                  <a:pt x="960863" y="1707995"/>
                  <a:pt x="966439" y="1797204"/>
                  <a:pt x="936702" y="1862253"/>
                </a:cubicBezTo>
                <a:cubicBezTo>
                  <a:pt x="906965" y="1927302"/>
                  <a:pt x="847492" y="1983058"/>
                  <a:pt x="791736" y="2029521"/>
                </a:cubicBezTo>
                <a:cubicBezTo>
                  <a:pt x="735980" y="2075984"/>
                  <a:pt x="669073" y="2105722"/>
                  <a:pt x="602166" y="2141034"/>
                </a:cubicBezTo>
                <a:cubicBezTo>
                  <a:pt x="535259" y="2176346"/>
                  <a:pt x="490653" y="2215376"/>
                  <a:pt x="390292" y="2241395"/>
                </a:cubicBezTo>
                <a:cubicBezTo>
                  <a:pt x="289931" y="2267414"/>
                  <a:pt x="144965" y="2282282"/>
                  <a:pt x="0" y="2297151"/>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25"/>
          <p:cNvSpPr/>
          <p:nvPr/>
        </p:nvSpPr>
        <p:spPr>
          <a:xfrm>
            <a:off x="4939991" y="2378167"/>
            <a:ext cx="356838" cy="3307750"/>
          </a:xfrm>
          <a:custGeom>
            <a:rect b="b" l="l" r="r" t="t"/>
            <a:pathLst>
              <a:path extrusionOk="0" h="2444516" w="561149">
                <a:moveTo>
                  <a:pt x="301083" y="0"/>
                </a:moveTo>
                <a:cubicBezTo>
                  <a:pt x="374495" y="154258"/>
                  <a:pt x="447907" y="308517"/>
                  <a:pt x="479502" y="423746"/>
                </a:cubicBezTo>
                <a:cubicBezTo>
                  <a:pt x="511097" y="538975"/>
                  <a:pt x="490654" y="581722"/>
                  <a:pt x="490654" y="691376"/>
                </a:cubicBezTo>
                <a:cubicBezTo>
                  <a:pt x="490654" y="801030"/>
                  <a:pt x="473926" y="945995"/>
                  <a:pt x="479502" y="1081668"/>
                </a:cubicBezTo>
                <a:cubicBezTo>
                  <a:pt x="485078" y="1217341"/>
                  <a:pt x="511097" y="1390186"/>
                  <a:pt x="524107" y="1505415"/>
                </a:cubicBezTo>
                <a:cubicBezTo>
                  <a:pt x="537117" y="1620644"/>
                  <a:pt x="572429" y="1681976"/>
                  <a:pt x="557561" y="1773044"/>
                </a:cubicBezTo>
                <a:cubicBezTo>
                  <a:pt x="542693" y="1864112"/>
                  <a:pt x="514814" y="1949604"/>
                  <a:pt x="434897" y="2051824"/>
                </a:cubicBezTo>
                <a:cubicBezTo>
                  <a:pt x="354980" y="2154044"/>
                  <a:pt x="150541" y="2321312"/>
                  <a:pt x="78058" y="2386361"/>
                </a:cubicBezTo>
                <a:cubicBezTo>
                  <a:pt x="5575" y="2451410"/>
                  <a:pt x="2787" y="2446763"/>
                  <a:pt x="0" y="2442117"/>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25"/>
          <p:cNvSpPr txBox="1"/>
          <p:nvPr/>
        </p:nvSpPr>
        <p:spPr>
          <a:xfrm>
            <a:off x="6344284" y="2266300"/>
            <a:ext cx="147348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Calibri"/>
                <a:ea typeface="Calibri"/>
                <a:cs typeface="Calibri"/>
                <a:sym typeface="Calibri"/>
              </a:rPr>
              <a:t>Missouri</a:t>
            </a:r>
            <a:endParaRPr b="1" sz="2800">
              <a:solidFill>
                <a:srgbClr val="7030A0"/>
              </a:solidFill>
              <a:latin typeface="Calibri"/>
              <a:ea typeface="Calibri"/>
              <a:cs typeface="Calibri"/>
              <a:sym typeface="Calibri"/>
            </a:endParaRPr>
          </a:p>
        </p:txBody>
      </p:sp>
      <p:sp>
        <p:nvSpPr>
          <p:cNvPr id="580" name="Google Shape;580;p25"/>
          <p:cNvSpPr txBox="1"/>
          <p:nvPr/>
        </p:nvSpPr>
        <p:spPr>
          <a:xfrm>
            <a:off x="6061786" y="4530834"/>
            <a:ext cx="15332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Calibri"/>
                <a:ea typeface="Calibri"/>
                <a:cs typeface="Calibri"/>
                <a:sym typeface="Calibri"/>
              </a:rPr>
              <a:t>Arkansas</a:t>
            </a:r>
            <a:endParaRPr b="1" sz="2800">
              <a:solidFill>
                <a:srgbClr val="7030A0"/>
              </a:solidFill>
              <a:latin typeface="Calibri"/>
              <a:ea typeface="Calibri"/>
              <a:cs typeface="Calibri"/>
              <a:sym typeface="Calibri"/>
            </a:endParaRPr>
          </a:p>
        </p:txBody>
      </p:sp>
      <p:sp>
        <p:nvSpPr>
          <p:cNvPr id="581" name="Google Shape;581;p25"/>
          <p:cNvSpPr txBox="1"/>
          <p:nvPr/>
        </p:nvSpPr>
        <p:spPr>
          <a:xfrm>
            <a:off x="6655163" y="5755434"/>
            <a:ext cx="1539140"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chemeClr val="dk1"/>
                </a:solidFill>
                <a:latin typeface="Calibri"/>
                <a:ea typeface="Calibri"/>
                <a:cs typeface="Calibri"/>
                <a:sym typeface="Calibri"/>
              </a:rPr>
              <a:t>Xu et al. (2015a)</a:t>
            </a:r>
            <a:endParaRPr sz="1600">
              <a:solidFill>
                <a:schemeClr val="dk1"/>
              </a:solidFill>
              <a:latin typeface="Calibri"/>
              <a:ea typeface="Calibri"/>
              <a:cs typeface="Calibri"/>
              <a:sym typeface="Calibri"/>
            </a:endParaRPr>
          </a:p>
        </p:txBody>
      </p:sp>
      <p:sp>
        <p:nvSpPr>
          <p:cNvPr id="582" name="Google Shape;582;p25"/>
          <p:cNvSpPr/>
          <p:nvPr/>
        </p:nvSpPr>
        <p:spPr>
          <a:xfrm>
            <a:off x="301082" y="128001"/>
            <a:ext cx="546410" cy="686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25"/>
          <p:cNvSpPr txBox="1"/>
          <p:nvPr/>
        </p:nvSpPr>
        <p:spPr>
          <a:xfrm>
            <a:off x="9025128" y="128001"/>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84" name="Google Shape;584;p25"/>
          <p:cNvSpPr txBox="1"/>
          <p:nvPr/>
        </p:nvSpPr>
        <p:spPr>
          <a:xfrm>
            <a:off x="9025128" y="649224"/>
            <a:ext cx="307543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Leading-line system-scale mesovortices are very small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These mesovortices are responsible for many squall-line and bow-echo QLCS tornadoes that can accompany derecho events.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What is a derecho?</a:t>
            </a:r>
            <a:endParaRPr/>
          </a:p>
        </p:txBody>
      </p:sp>
      <p:sp>
        <p:nvSpPr>
          <p:cNvPr id="254" name="Google Shape;254;p3"/>
          <p:cNvSpPr txBox="1"/>
          <p:nvPr>
            <p:ph idx="12" type="sldNum"/>
          </p:nvPr>
        </p:nvSpPr>
        <p:spPr>
          <a:xfrm>
            <a:off x="9347204" y="6492917"/>
            <a:ext cx="28448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300"/>
              <a:buFont typeface="Calibri"/>
              <a:buNone/>
            </a:pPr>
            <a:fld id="{00000000-1234-1234-1234-123412341234}" type="slidenum">
              <a:rPr lang="en-US"/>
              <a:t>‹#›</a:t>
            </a:fld>
            <a:endParaRPr/>
          </a:p>
        </p:txBody>
      </p:sp>
      <p:sp>
        <p:nvSpPr>
          <p:cNvPr id="255" name="Google Shape;255;p3"/>
          <p:cNvSpPr txBox="1"/>
          <p:nvPr>
            <p:ph idx="1" type="body"/>
          </p:nvPr>
        </p:nvSpPr>
        <p:spPr>
          <a:xfrm>
            <a:off x="711200" y="883920"/>
            <a:ext cx="11074400" cy="5974080"/>
          </a:xfrm>
          <a:prstGeom prst="rect">
            <a:avLst/>
          </a:prstGeom>
          <a:noFill/>
          <a:ln>
            <a:noFill/>
          </a:ln>
        </p:spPr>
        <p:txBody>
          <a:bodyPr anchorCtr="0" anchor="t" bIns="91425" lIns="91425" spcFirstLastPara="1" rIns="91425" wrap="square" tIns="91425">
            <a:normAutofit/>
          </a:bodyPr>
          <a:lstStyle/>
          <a:p>
            <a:pPr indent="0" lvl="0" marL="33866" rtl="0" algn="l">
              <a:lnSpc>
                <a:spcPct val="100000"/>
              </a:lnSpc>
              <a:spcBef>
                <a:spcPts val="853"/>
              </a:spcBef>
              <a:spcAft>
                <a:spcPts val="0"/>
              </a:spcAft>
              <a:buSzPts val="3200"/>
              <a:buNone/>
            </a:pPr>
            <a:r>
              <a:t/>
            </a:r>
            <a:endParaRPr sz="2133"/>
          </a:p>
          <a:p>
            <a:pPr indent="0" lvl="1" marL="677317" rtl="0" algn="l">
              <a:lnSpc>
                <a:spcPct val="100000"/>
              </a:lnSpc>
              <a:spcBef>
                <a:spcPts val="747"/>
              </a:spcBef>
              <a:spcAft>
                <a:spcPts val="0"/>
              </a:spcAft>
              <a:buSzPts val="2800"/>
              <a:buNone/>
            </a:pPr>
            <a:r>
              <a:t/>
            </a:r>
            <a:endParaRPr sz="1400">
              <a:solidFill>
                <a:schemeClr val="dk1"/>
              </a:solidFill>
            </a:endParaRPr>
          </a:p>
          <a:p>
            <a:pPr indent="-364052" lvl="1" marL="1219170" rtl="0" algn="l">
              <a:lnSpc>
                <a:spcPct val="100000"/>
              </a:lnSpc>
              <a:spcBef>
                <a:spcPts val="747"/>
              </a:spcBef>
              <a:spcAft>
                <a:spcPts val="0"/>
              </a:spcAft>
              <a:buSzPts val="2800"/>
              <a:buNone/>
            </a:pPr>
            <a:r>
              <a:t/>
            </a:r>
            <a:endParaRPr sz="2133"/>
          </a:p>
          <a:p>
            <a:pPr indent="-364052" lvl="1" marL="1219170" rtl="0" algn="l">
              <a:lnSpc>
                <a:spcPct val="100000"/>
              </a:lnSpc>
              <a:spcBef>
                <a:spcPts val="747"/>
              </a:spcBef>
              <a:spcAft>
                <a:spcPts val="0"/>
              </a:spcAft>
              <a:buSzPts val="2800"/>
              <a:buNone/>
            </a:pPr>
            <a:r>
              <a:t/>
            </a:r>
            <a:endParaRPr b="1" sz="2133"/>
          </a:p>
          <a:p>
            <a:pPr indent="-372518" lvl="0" marL="609585" marR="0" rtl="0" algn="l">
              <a:lnSpc>
                <a:spcPct val="100000"/>
              </a:lnSpc>
              <a:spcBef>
                <a:spcPts val="853"/>
              </a:spcBef>
              <a:spcAft>
                <a:spcPts val="0"/>
              </a:spcAft>
              <a:buClr>
                <a:schemeClr val="dk1"/>
              </a:buClr>
              <a:buSzPts val="3200"/>
              <a:buFont typeface="Arial"/>
              <a:buNone/>
            </a:pPr>
            <a:r>
              <a:t/>
            </a:r>
            <a:endParaRPr sz="2667"/>
          </a:p>
          <a:p>
            <a:pPr indent="0" lvl="1" marL="677316" rtl="0" algn="l">
              <a:lnSpc>
                <a:spcPct val="100000"/>
              </a:lnSpc>
              <a:spcBef>
                <a:spcPts val="747"/>
              </a:spcBef>
              <a:spcAft>
                <a:spcPts val="0"/>
              </a:spcAft>
              <a:buSzPts val="2800"/>
              <a:buNone/>
            </a:pPr>
            <a:r>
              <a:t/>
            </a:r>
            <a:endParaRPr sz="2667"/>
          </a:p>
        </p:txBody>
      </p:sp>
      <p:pic>
        <p:nvPicPr>
          <p:cNvPr id="256" name="Google Shape;256;p3"/>
          <p:cNvPicPr preferRelativeResize="0"/>
          <p:nvPr/>
        </p:nvPicPr>
        <p:blipFill rotWithShape="1">
          <a:blip r:embed="rId3">
            <a:alphaModFix/>
          </a:blip>
          <a:srcRect b="0" l="0" r="0" t="0"/>
          <a:stretch/>
        </p:blipFill>
        <p:spPr>
          <a:xfrm>
            <a:off x="0" y="883802"/>
            <a:ext cx="5928650" cy="5974197"/>
          </a:xfrm>
          <a:prstGeom prst="rect">
            <a:avLst/>
          </a:prstGeom>
          <a:noFill/>
          <a:ln>
            <a:noFill/>
          </a:ln>
        </p:spPr>
      </p:pic>
      <p:pic>
        <p:nvPicPr>
          <p:cNvPr id="257" name="Google Shape;257;p3"/>
          <p:cNvPicPr preferRelativeResize="0"/>
          <p:nvPr/>
        </p:nvPicPr>
        <p:blipFill rotWithShape="1">
          <a:blip r:embed="rId4">
            <a:alphaModFix/>
          </a:blip>
          <a:srcRect b="0" l="0" r="0" t="0"/>
          <a:stretch/>
        </p:blipFill>
        <p:spPr>
          <a:xfrm>
            <a:off x="5859616" y="874414"/>
            <a:ext cx="6230113" cy="4118210"/>
          </a:xfrm>
          <a:prstGeom prst="rect">
            <a:avLst/>
          </a:prstGeom>
          <a:noFill/>
          <a:ln>
            <a:noFill/>
          </a:ln>
        </p:spPr>
      </p:pic>
      <p:sp>
        <p:nvSpPr>
          <p:cNvPr id="258" name="Google Shape;258;p3"/>
          <p:cNvSpPr txBox="1"/>
          <p:nvPr/>
        </p:nvSpPr>
        <p:spPr>
          <a:xfrm>
            <a:off x="220902" y="883685"/>
            <a:ext cx="63190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chemeClr val="dk1"/>
                </a:solidFill>
                <a:latin typeface="Calibri"/>
                <a:ea typeface="Calibri"/>
                <a:cs typeface="Calibri"/>
                <a:sym typeface="Calibri"/>
              </a:rPr>
              <a:t>(a)</a:t>
            </a:r>
            <a:endParaRPr sz="3200">
              <a:solidFill>
                <a:schemeClr val="dk1"/>
              </a:solidFill>
              <a:latin typeface="Calibri"/>
              <a:ea typeface="Calibri"/>
              <a:cs typeface="Calibri"/>
              <a:sym typeface="Calibri"/>
            </a:endParaRPr>
          </a:p>
        </p:txBody>
      </p:sp>
      <p:sp>
        <p:nvSpPr>
          <p:cNvPr id="259" name="Google Shape;259;p3"/>
          <p:cNvSpPr txBox="1"/>
          <p:nvPr/>
        </p:nvSpPr>
        <p:spPr>
          <a:xfrm>
            <a:off x="6045201" y="5349240"/>
            <a:ext cx="58624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Parent MCS is known as the derecho-producing MCS (DMCS)</a:t>
            </a:r>
            <a:endParaRPr/>
          </a:p>
        </p:txBody>
      </p:sp>
      <p:sp>
        <p:nvSpPr>
          <p:cNvPr id="260" name="Google Shape;260;p3"/>
          <p:cNvSpPr txBox="1"/>
          <p:nvPr/>
        </p:nvSpPr>
        <p:spPr>
          <a:xfrm>
            <a:off x="6043451" y="5740645"/>
            <a:ext cx="586418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derecho is the series of downbursts, evident via swaths of wind reports</a:t>
            </a:r>
            <a:endParaRPr/>
          </a:p>
        </p:txBody>
      </p:sp>
      <p:sp>
        <p:nvSpPr>
          <p:cNvPr id="261" name="Google Shape;261;p3"/>
          <p:cNvSpPr txBox="1"/>
          <p:nvPr/>
        </p:nvSpPr>
        <p:spPr>
          <a:xfrm>
            <a:off x="6043452" y="6345718"/>
            <a:ext cx="59626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Calling an MCS a derecho is like calling a supercell a tornado.</a:t>
            </a:r>
            <a:endParaRPr/>
          </a:p>
        </p:txBody>
      </p:sp>
      <p:sp>
        <p:nvSpPr>
          <p:cNvPr id="262" name="Google Shape;262;p3"/>
          <p:cNvSpPr/>
          <p:nvPr/>
        </p:nvSpPr>
        <p:spPr>
          <a:xfrm>
            <a:off x="361959" y="2201999"/>
            <a:ext cx="454404" cy="731520"/>
          </a:xfrm>
          <a:custGeom>
            <a:rect b="b" l="l" r="r" t="t"/>
            <a:pathLst>
              <a:path extrusionOk="0" h="731520" w="454404">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cap="flat" cmpd="sng" w="57150">
            <a:solidFill>
              <a:srgbClr val="EB03C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
          <p:cNvSpPr/>
          <p:nvPr/>
        </p:nvSpPr>
        <p:spPr>
          <a:xfrm>
            <a:off x="1536356" y="2560320"/>
            <a:ext cx="429604" cy="743350"/>
          </a:xfrm>
          <a:custGeom>
            <a:rect b="b" l="l" r="r" t="t"/>
            <a:pathLst>
              <a:path extrusionOk="0" h="731520" w="454404">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cap="flat" cmpd="sng" w="57150">
            <a:solidFill>
              <a:srgbClr val="EB03C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
          <p:cNvSpPr/>
          <p:nvPr/>
        </p:nvSpPr>
        <p:spPr>
          <a:xfrm>
            <a:off x="2503157" y="2414536"/>
            <a:ext cx="939754" cy="1307071"/>
          </a:xfrm>
          <a:custGeom>
            <a:rect b="b" l="l" r="r" t="t"/>
            <a:pathLst>
              <a:path extrusionOk="0" h="731520" w="454404">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cap="flat" cmpd="sng" w="57150">
            <a:solidFill>
              <a:srgbClr val="EB03C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
          <p:cNvSpPr/>
          <p:nvPr/>
        </p:nvSpPr>
        <p:spPr>
          <a:xfrm>
            <a:off x="2218715" y="2343810"/>
            <a:ext cx="2448391" cy="2328774"/>
          </a:xfrm>
          <a:custGeom>
            <a:rect b="b" l="l" r="r" t="t"/>
            <a:pathLst>
              <a:path extrusionOk="0" h="731520" w="454404">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cap="flat" cmpd="sng" w="57150">
            <a:solidFill>
              <a:srgbClr val="EB03C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3"/>
          <p:cNvSpPr/>
          <p:nvPr/>
        </p:nvSpPr>
        <p:spPr>
          <a:xfrm rot="2963500">
            <a:off x="3680801" y="2813677"/>
            <a:ext cx="814825" cy="3350642"/>
          </a:xfrm>
          <a:custGeom>
            <a:rect b="b" l="l" r="r" t="t"/>
            <a:pathLst>
              <a:path extrusionOk="0" h="731520" w="454404">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cap="flat" cmpd="sng" w="57150">
            <a:solidFill>
              <a:srgbClr val="EB03C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
          <p:cNvSpPr txBox="1"/>
          <p:nvPr/>
        </p:nvSpPr>
        <p:spPr>
          <a:xfrm>
            <a:off x="375572" y="3986324"/>
            <a:ext cx="82907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EB03CF"/>
                </a:solidFill>
                <a:latin typeface="Calibri"/>
                <a:ea typeface="Calibri"/>
                <a:cs typeface="Calibri"/>
                <a:sym typeface="Calibri"/>
              </a:rPr>
              <a:t>DMCS</a:t>
            </a:r>
            <a:endParaRPr b="1" sz="2000">
              <a:solidFill>
                <a:srgbClr val="EB03CF"/>
              </a:solidFill>
              <a:latin typeface="Calibri"/>
              <a:ea typeface="Calibri"/>
              <a:cs typeface="Calibri"/>
              <a:sym typeface="Calibri"/>
            </a:endParaRPr>
          </a:p>
        </p:txBody>
      </p:sp>
      <p:cxnSp>
        <p:nvCxnSpPr>
          <p:cNvPr id="268" name="Google Shape;268;p3"/>
          <p:cNvCxnSpPr/>
          <p:nvPr/>
        </p:nvCxnSpPr>
        <p:spPr>
          <a:xfrm rot="10800000">
            <a:off x="589162" y="3040186"/>
            <a:ext cx="560684" cy="1019750"/>
          </a:xfrm>
          <a:prstGeom prst="straightConnector1">
            <a:avLst/>
          </a:prstGeom>
          <a:noFill/>
          <a:ln cap="flat" cmpd="sng" w="38100">
            <a:solidFill>
              <a:srgbClr val="EB03CF"/>
            </a:solidFill>
            <a:prstDash val="solid"/>
            <a:miter lim="800000"/>
            <a:headEnd len="sm" w="sm" type="none"/>
            <a:tailEnd len="med" w="med" type="triangle"/>
          </a:ln>
        </p:spPr>
      </p:cxnSp>
      <p:cxnSp>
        <p:nvCxnSpPr>
          <p:cNvPr id="269" name="Google Shape;269;p3"/>
          <p:cNvCxnSpPr/>
          <p:nvPr/>
        </p:nvCxnSpPr>
        <p:spPr>
          <a:xfrm flipH="1" rot="10800000">
            <a:off x="1133114" y="3348531"/>
            <a:ext cx="403242" cy="711405"/>
          </a:xfrm>
          <a:prstGeom prst="straightConnector1">
            <a:avLst/>
          </a:prstGeom>
          <a:noFill/>
          <a:ln cap="flat" cmpd="sng" w="38100">
            <a:solidFill>
              <a:srgbClr val="EB03CF"/>
            </a:solidFill>
            <a:prstDash val="solid"/>
            <a:miter lim="800000"/>
            <a:headEnd len="sm" w="sm" type="none"/>
            <a:tailEnd len="med" w="med" type="triangle"/>
          </a:ln>
        </p:spPr>
      </p:cxnSp>
      <p:cxnSp>
        <p:nvCxnSpPr>
          <p:cNvPr id="270" name="Google Shape;270;p3"/>
          <p:cNvCxnSpPr/>
          <p:nvPr/>
        </p:nvCxnSpPr>
        <p:spPr>
          <a:xfrm flipH="1" rot="10800000">
            <a:off x="1149846" y="3729554"/>
            <a:ext cx="1306412" cy="328440"/>
          </a:xfrm>
          <a:prstGeom prst="straightConnector1">
            <a:avLst/>
          </a:prstGeom>
          <a:noFill/>
          <a:ln cap="flat" cmpd="sng" w="38100">
            <a:solidFill>
              <a:srgbClr val="EB03CF"/>
            </a:solidFill>
            <a:prstDash val="solid"/>
            <a:miter lim="800000"/>
            <a:headEnd len="sm" w="sm" type="none"/>
            <a:tailEnd len="med" w="med" type="triangle"/>
          </a:ln>
        </p:spPr>
      </p:cxnSp>
      <p:cxnSp>
        <p:nvCxnSpPr>
          <p:cNvPr id="271" name="Google Shape;271;p3"/>
          <p:cNvCxnSpPr/>
          <p:nvPr/>
        </p:nvCxnSpPr>
        <p:spPr>
          <a:xfrm>
            <a:off x="1149846" y="4057994"/>
            <a:ext cx="1048840" cy="613149"/>
          </a:xfrm>
          <a:prstGeom prst="straightConnector1">
            <a:avLst/>
          </a:prstGeom>
          <a:noFill/>
          <a:ln cap="flat" cmpd="sng" w="38100">
            <a:solidFill>
              <a:srgbClr val="EB03CF"/>
            </a:solidFill>
            <a:prstDash val="solid"/>
            <a:miter lim="800000"/>
            <a:headEnd len="sm" w="sm" type="none"/>
            <a:tailEnd len="med" w="med" type="triangle"/>
          </a:ln>
        </p:spPr>
      </p:cxnSp>
      <p:cxnSp>
        <p:nvCxnSpPr>
          <p:cNvPr id="272" name="Google Shape;272;p3"/>
          <p:cNvCxnSpPr/>
          <p:nvPr/>
        </p:nvCxnSpPr>
        <p:spPr>
          <a:xfrm>
            <a:off x="1133114" y="4050047"/>
            <a:ext cx="1370043" cy="1164179"/>
          </a:xfrm>
          <a:prstGeom prst="straightConnector1">
            <a:avLst/>
          </a:prstGeom>
          <a:noFill/>
          <a:ln cap="flat" cmpd="sng" w="38100">
            <a:solidFill>
              <a:srgbClr val="EB03CF"/>
            </a:solidFill>
            <a:prstDash val="solid"/>
            <a:miter lim="800000"/>
            <a:headEnd len="sm" w="sm" type="none"/>
            <a:tailEnd len="med" w="med" type="triangle"/>
          </a:ln>
        </p:spPr>
      </p:cxnSp>
      <p:sp>
        <p:nvSpPr>
          <p:cNvPr id="273" name="Google Shape;273;p3"/>
          <p:cNvSpPr/>
          <p:nvPr/>
        </p:nvSpPr>
        <p:spPr>
          <a:xfrm>
            <a:off x="6260951" y="1506071"/>
            <a:ext cx="5481934" cy="2883049"/>
          </a:xfrm>
          <a:custGeom>
            <a:rect b="b" l="l" r="r" t="t"/>
            <a:pathLst>
              <a:path extrusionOk="0" h="2883049" w="5481934">
                <a:moveTo>
                  <a:pt x="139849" y="215153"/>
                </a:moveTo>
                <a:cubicBezTo>
                  <a:pt x="274319" y="186466"/>
                  <a:pt x="523538" y="202602"/>
                  <a:pt x="860611" y="172122"/>
                </a:cubicBezTo>
                <a:cubicBezTo>
                  <a:pt x="1197684" y="141642"/>
                  <a:pt x="1909482" y="60960"/>
                  <a:pt x="2162287" y="32273"/>
                </a:cubicBezTo>
                <a:cubicBezTo>
                  <a:pt x="2415092" y="3586"/>
                  <a:pt x="2377440" y="0"/>
                  <a:pt x="2377440" y="0"/>
                </a:cubicBezTo>
                <a:lnTo>
                  <a:pt x="3216536" y="10757"/>
                </a:lnTo>
                <a:cubicBezTo>
                  <a:pt x="3515957" y="19722"/>
                  <a:pt x="4173967" y="53788"/>
                  <a:pt x="4173967" y="53788"/>
                </a:cubicBezTo>
                <a:cubicBezTo>
                  <a:pt x="4423186" y="66339"/>
                  <a:pt x="4527176" y="-19722"/>
                  <a:pt x="4711849" y="86061"/>
                </a:cubicBezTo>
                <a:cubicBezTo>
                  <a:pt x="4896522" y="191844"/>
                  <a:pt x="5154705" y="555811"/>
                  <a:pt x="5282004" y="688489"/>
                </a:cubicBezTo>
                <a:cubicBezTo>
                  <a:pt x="5409303" y="821167"/>
                  <a:pt x="5450541" y="824753"/>
                  <a:pt x="5475642" y="882127"/>
                </a:cubicBezTo>
                <a:cubicBezTo>
                  <a:pt x="5500743" y="939501"/>
                  <a:pt x="5443369" y="900056"/>
                  <a:pt x="5432611" y="1032734"/>
                </a:cubicBezTo>
                <a:cubicBezTo>
                  <a:pt x="5421853" y="1165412"/>
                  <a:pt x="5416475" y="1500692"/>
                  <a:pt x="5411096" y="1678193"/>
                </a:cubicBezTo>
                <a:cubicBezTo>
                  <a:pt x="5405717" y="1855694"/>
                  <a:pt x="5407510" y="2018852"/>
                  <a:pt x="5400338" y="2097741"/>
                </a:cubicBezTo>
                <a:cubicBezTo>
                  <a:pt x="5393166" y="2176630"/>
                  <a:pt x="5418267" y="2122842"/>
                  <a:pt x="5368065" y="2151529"/>
                </a:cubicBezTo>
                <a:cubicBezTo>
                  <a:pt x="5317863" y="2180216"/>
                  <a:pt x="5230009" y="2219661"/>
                  <a:pt x="5099124" y="2269863"/>
                </a:cubicBezTo>
                <a:cubicBezTo>
                  <a:pt x="4968239" y="2320065"/>
                  <a:pt x="4738743" y="2393576"/>
                  <a:pt x="4582757" y="2452743"/>
                </a:cubicBezTo>
                <a:cubicBezTo>
                  <a:pt x="4426771" y="2511910"/>
                  <a:pt x="4320988" y="2563905"/>
                  <a:pt x="4163209" y="2624865"/>
                </a:cubicBezTo>
                <a:cubicBezTo>
                  <a:pt x="4005430" y="2685825"/>
                  <a:pt x="3741867" y="2779058"/>
                  <a:pt x="3636084" y="2818503"/>
                </a:cubicBezTo>
                <a:cubicBezTo>
                  <a:pt x="3530301" y="2857948"/>
                  <a:pt x="3578710" y="2850776"/>
                  <a:pt x="3528508" y="2861534"/>
                </a:cubicBezTo>
                <a:cubicBezTo>
                  <a:pt x="3478306" y="2872292"/>
                  <a:pt x="3334870" y="2883049"/>
                  <a:pt x="3334870" y="2883049"/>
                </a:cubicBezTo>
                <a:lnTo>
                  <a:pt x="2818503" y="2872291"/>
                </a:lnTo>
                <a:cubicBezTo>
                  <a:pt x="2701962" y="2866912"/>
                  <a:pt x="2687618" y="2865120"/>
                  <a:pt x="2635623" y="2850776"/>
                </a:cubicBezTo>
                <a:cubicBezTo>
                  <a:pt x="2583628" y="2836433"/>
                  <a:pt x="2562112" y="2814917"/>
                  <a:pt x="2506531" y="2786230"/>
                </a:cubicBezTo>
                <a:cubicBezTo>
                  <a:pt x="2450950" y="2757543"/>
                  <a:pt x="2416884" y="2734235"/>
                  <a:pt x="2302136" y="2678654"/>
                </a:cubicBezTo>
                <a:cubicBezTo>
                  <a:pt x="2187388" y="2623073"/>
                  <a:pt x="1909482" y="2495774"/>
                  <a:pt x="1818042" y="2452743"/>
                </a:cubicBezTo>
                <a:cubicBezTo>
                  <a:pt x="1726602" y="2409712"/>
                  <a:pt x="1787562" y="2452743"/>
                  <a:pt x="1753496" y="2420470"/>
                </a:cubicBezTo>
                <a:cubicBezTo>
                  <a:pt x="1719430" y="2388197"/>
                  <a:pt x="1706880" y="2346959"/>
                  <a:pt x="1613647" y="2259105"/>
                </a:cubicBezTo>
                <a:cubicBezTo>
                  <a:pt x="1520414" y="2171251"/>
                  <a:pt x="1316018" y="2004507"/>
                  <a:pt x="1194098" y="1893345"/>
                </a:cubicBezTo>
                <a:cubicBezTo>
                  <a:pt x="1072178" y="1782183"/>
                  <a:pt x="980739" y="1681778"/>
                  <a:pt x="882127" y="1592131"/>
                </a:cubicBezTo>
                <a:cubicBezTo>
                  <a:pt x="783515" y="1502484"/>
                  <a:pt x="683110" y="1428974"/>
                  <a:pt x="602428" y="1355463"/>
                </a:cubicBezTo>
                <a:cubicBezTo>
                  <a:pt x="521746" y="1281953"/>
                  <a:pt x="462579" y="1208442"/>
                  <a:pt x="398033" y="1151068"/>
                </a:cubicBezTo>
                <a:cubicBezTo>
                  <a:pt x="333487" y="1093694"/>
                  <a:pt x="254598" y="1043491"/>
                  <a:pt x="215153" y="1011218"/>
                </a:cubicBezTo>
                <a:cubicBezTo>
                  <a:pt x="175708" y="978945"/>
                  <a:pt x="188258" y="1020183"/>
                  <a:pt x="161364" y="957430"/>
                </a:cubicBezTo>
                <a:cubicBezTo>
                  <a:pt x="134470" y="894677"/>
                  <a:pt x="80682" y="720762"/>
                  <a:pt x="53788" y="634701"/>
                </a:cubicBezTo>
                <a:cubicBezTo>
                  <a:pt x="26894" y="548640"/>
                  <a:pt x="0" y="489472"/>
                  <a:pt x="0" y="441063"/>
                </a:cubicBezTo>
                <a:cubicBezTo>
                  <a:pt x="0" y="392654"/>
                  <a:pt x="28687" y="376517"/>
                  <a:pt x="53788" y="344244"/>
                </a:cubicBezTo>
                <a:cubicBezTo>
                  <a:pt x="78889" y="311971"/>
                  <a:pt x="5379" y="243840"/>
                  <a:pt x="139849" y="215153"/>
                </a:cubicBezTo>
                <a:close/>
              </a:path>
            </a:pathLst>
          </a:custGeom>
          <a:solidFill>
            <a:srgbClr val="00B0F0">
              <a:alpha val="2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3"/>
          <p:cNvSpPr txBox="1"/>
          <p:nvPr/>
        </p:nvSpPr>
        <p:spPr>
          <a:xfrm>
            <a:off x="5968146" y="3786269"/>
            <a:ext cx="107785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B0F0"/>
                </a:solidFill>
                <a:latin typeface="Calibri"/>
                <a:ea typeface="Calibri"/>
                <a:cs typeface="Calibri"/>
                <a:sym typeface="Calibri"/>
              </a:rPr>
              <a:t>Derecho</a:t>
            </a:r>
            <a:endParaRPr b="1" sz="2000">
              <a:solidFill>
                <a:srgbClr val="00B0F0"/>
              </a:solidFill>
              <a:latin typeface="Calibri"/>
              <a:ea typeface="Calibri"/>
              <a:cs typeface="Calibri"/>
              <a:sym typeface="Calibri"/>
            </a:endParaRPr>
          </a:p>
        </p:txBody>
      </p:sp>
      <p:cxnSp>
        <p:nvCxnSpPr>
          <p:cNvPr id="275" name="Google Shape;275;p3"/>
          <p:cNvCxnSpPr/>
          <p:nvPr/>
        </p:nvCxnSpPr>
        <p:spPr>
          <a:xfrm flipH="1" rot="10800000">
            <a:off x="6453818" y="3429653"/>
            <a:ext cx="998587" cy="402023"/>
          </a:xfrm>
          <a:prstGeom prst="straightConnector1">
            <a:avLst/>
          </a:prstGeom>
          <a:noFill/>
          <a:ln cap="flat" cmpd="sng" w="38100">
            <a:solidFill>
              <a:srgbClr val="00B0F0"/>
            </a:solidFill>
            <a:prstDash val="solid"/>
            <a:miter lim="800000"/>
            <a:headEnd len="sm" w="sm" type="none"/>
            <a:tailEnd len="med" w="med" type="triangl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26"/>
          <p:cNvPicPr preferRelativeResize="0"/>
          <p:nvPr/>
        </p:nvPicPr>
        <p:blipFill rotWithShape="1">
          <a:blip r:embed="rId3">
            <a:alphaModFix/>
          </a:blip>
          <a:srcRect b="0" l="0" r="0" t="0"/>
          <a:stretch/>
        </p:blipFill>
        <p:spPr>
          <a:xfrm>
            <a:off x="0" y="0"/>
            <a:ext cx="8869680" cy="6858000"/>
          </a:xfrm>
          <a:prstGeom prst="rect">
            <a:avLst/>
          </a:prstGeom>
          <a:noFill/>
          <a:ln>
            <a:noFill/>
          </a:ln>
        </p:spPr>
      </p:pic>
      <p:sp>
        <p:nvSpPr>
          <p:cNvPr id="590" name="Google Shape;590;p26"/>
          <p:cNvSpPr/>
          <p:nvPr/>
        </p:nvSpPr>
        <p:spPr>
          <a:xfrm rot="809562">
            <a:off x="401922" y="1889347"/>
            <a:ext cx="1218737" cy="2648680"/>
          </a:xfrm>
          <a:custGeom>
            <a:rect b="b" l="l" r="r" t="t"/>
            <a:pathLst>
              <a:path extrusionOk="0" h="1795346" w="948494">
                <a:moveTo>
                  <a:pt x="858644" y="0"/>
                </a:moveTo>
                <a:cubicBezTo>
                  <a:pt x="862361" y="127310"/>
                  <a:pt x="866079" y="254620"/>
                  <a:pt x="880947" y="401444"/>
                </a:cubicBezTo>
                <a:cubicBezTo>
                  <a:pt x="895815" y="548268"/>
                  <a:pt x="955288" y="735980"/>
                  <a:pt x="947854" y="880946"/>
                </a:cubicBezTo>
                <a:cubicBezTo>
                  <a:pt x="940420" y="1025912"/>
                  <a:pt x="903249" y="1152292"/>
                  <a:pt x="836342" y="1271239"/>
                </a:cubicBezTo>
                <a:cubicBezTo>
                  <a:pt x="769435" y="1390186"/>
                  <a:pt x="637478" y="1516567"/>
                  <a:pt x="546410" y="1594625"/>
                </a:cubicBezTo>
                <a:cubicBezTo>
                  <a:pt x="455342" y="1672683"/>
                  <a:pt x="381000" y="1706137"/>
                  <a:pt x="289932" y="1739590"/>
                </a:cubicBezTo>
                <a:cubicBezTo>
                  <a:pt x="198864" y="1773043"/>
                  <a:pt x="99432" y="1784194"/>
                  <a:pt x="0" y="1795346"/>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26"/>
          <p:cNvSpPr/>
          <p:nvPr/>
        </p:nvSpPr>
        <p:spPr>
          <a:xfrm rot="928947">
            <a:off x="1881159" y="2357708"/>
            <a:ext cx="661712" cy="2902755"/>
          </a:xfrm>
          <a:custGeom>
            <a:rect b="b" l="l" r="r" t="t"/>
            <a:pathLst>
              <a:path extrusionOk="0" h="2308302" w="1375317">
                <a:moveTo>
                  <a:pt x="1137425" y="0"/>
                </a:moveTo>
                <a:cubicBezTo>
                  <a:pt x="1191322" y="172844"/>
                  <a:pt x="1245220" y="345688"/>
                  <a:pt x="1282391" y="501805"/>
                </a:cubicBezTo>
                <a:cubicBezTo>
                  <a:pt x="1319562" y="657922"/>
                  <a:pt x="1345581" y="810322"/>
                  <a:pt x="1360449" y="936702"/>
                </a:cubicBezTo>
                <a:cubicBezTo>
                  <a:pt x="1375317" y="1063082"/>
                  <a:pt x="1379034" y="1159727"/>
                  <a:pt x="1371600" y="1260088"/>
                </a:cubicBezTo>
                <a:cubicBezTo>
                  <a:pt x="1364166" y="1360449"/>
                  <a:pt x="1347439" y="1457093"/>
                  <a:pt x="1315844" y="1538868"/>
                </a:cubicBezTo>
                <a:cubicBezTo>
                  <a:pt x="1284249" y="1620644"/>
                  <a:pt x="1235927" y="1667107"/>
                  <a:pt x="1182030" y="1750741"/>
                </a:cubicBezTo>
                <a:cubicBezTo>
                  <a:pt x="1128133" y="1834375"/>
                  <a:pt x="1094679" y="1960756"/>
                  <a:pt x="992459" y="2040673"/>
                </a:cubicBezTo>
                <a:cubicBezTo>
                  <a:pt x="890239" y="2120590"/>
                  <a:pt x="734123" y="2185639"/>
                  <a:pt x="568713" y="2230244"/>
                </a:cubicBezTo>
                <a:cubicBezTo>
                  <a:pt x="403303" y="2274849"/>
                  <a:pt x="201651" y="2291575"/>
                  <a:pt x="0" y="2308302"/>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26"/>
          <p:cNvSpPr/>
          <p:nvPr/>
        </p:nvSpPr>
        <p:spPr>
          <a:xfrm rot="675308">
            <a:off x="2821172" y="2403317"/>
            <a:ext cx="1156897" cy="3290367"/>
          </a:xfrm>
          <a:custGeom>
            <a:rect b="b" l="l" r="r" t="t"/>
            <a:pathLst>
              <a:path extrusionOk="0" h="2297151" w="1034746">
                <a:moveTo>
                  <a:pt x="669073" y="0"/>
                </a:moveTo>
                <a:cubicBezTo>
                  <a:pt x="767575" y="171914"/>
                  <a:pt x="866078" y="343828"/>
                  <a:pt x="925551" y="501804"/>
                </a:cubicBezTo>
                <a:cubicBezTo>
                  <a:pt x="985024" y="659780"/>
                  <a:pt x="1009185" y="825189"/>
                  <a:pt x="1025912" y="947853"/>
                </a:cubicBezTo>
                <a:cubicBezTo>
                  <a:pt x="1042639" y="1070517"/>
                  <a:pt x="1031488" y="1154151"/>
                  <a:pt x="1025912" y="1237785"/>
                </a:cubicBezTo>
                <a:cubicBezTo>
                  <a:pt x="1020336" y="1321419"/>
                  <a:pt x="1001751" y="1382751"/>
                  <a:pt x="992458" y="1449658"/>
                </a:cubicBezTo>
                <a:cubicBezTo>
                  <a:pt x="983165" y="1516565"/>
                  <a:pt x="979449" y="1570463"/>
                  <a:pt x="970156" y="1639229"/>
                </a:cubicBezTo>
                <a:cubicBezTo>
                  <a:pt x="960863" y="1707995"/>
                  <a:pt x="966439" y="1797204"/>
                  <a:pt x="936702" y="1862253"/>
                </a:cubicBezTo>
                <a:cubicBezTo>
                  <a:pt x="906965" y="1927302"/>
                  <a:pt x="847492" y="1983058"/>
                  <a:pt x="791736" y="2029521"/>
                </a:cubicBezTo>
                <a:cubicBezTo>
                  <a:pt x="735980" y="2075984"/>
                  <a:pt x="669073" y="2105722"/>
                  <a:pt x="602166" y="2141034"/>
                </a:cubicBezTo>
                <a:cubicBezTo>
                  <a:pt x="535259" y="2176346"/>
                  <a:pt x="490653" y="2215376"/>
                  <a:pt x="390292" y="2241395"/>
                </a:cubicBezTo>
                <a:cubicBezTo>
                  <a:pt x="289931" y="2267414"/>
                  <a:pt x="144965" y="2282282"/>
                  <a:pt x="0" y="2297151"/>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26"/>
          <p:cNvSpPr/>
          <p:nvPr/>
        </p:nvSpPr>
        <p:spPr>
          <a:xfrm>
            <a:off x="4886404" y="2433922"/>
            <a:ext cx="356838" cy="3307750"/>
          </a:xfrm>
          <a:custGeom>
            <a:rect b="b" l="l" r="r" t="t"/>
            <a:pathLst>
              <a:path extrusionOk="0" h="2444516" w="561149">
                <a:moveTo>
                  <a:pt x="301083" y="0"/>
                </a:moveTo>
                <a:cubicBezTo>
                  <a:pt x="374495" y="154258"/>
                  <a:pt x="447907" y="308517"/>
                  <a:pt x="479502" y="423746"/>
                </a:cubicBezTo>
                <a:cubicBezTo>
                  <a:pt x="511097" y="538975"/>
                  <a:pt x="490654" y="581722"/>
                  <a:pt x="490654" y="691376"/>
                </a:cubicBezTo>
                <a:cubicBezTo>
                  <a:pt x="490654" y="801030"/>
                  <a:pt x="473926" y="945995"/>
                  <a:pt x="479502" y="1081668"/>
                </a:cubicBezTo>
                <a:cubicBezTo>
                  <a:pt x="485078" y="1217341"/>
                  <a:pt x="511097" y="1390186"/>
                  <a:pt x="524107" y="1505415"/>
                </a:cubicBezTo>
                <a:cubicBezTo>
                  <a:pt x="537117" y="1620644"/>
                  <a:pt x="572429" y="1681976"/>
                  <a:pt x="557561" y="1773044"/>
                </a:cubicBezTo>
                <a:cubicBezTo>
                  <a:pt x="542693" y="1864112"/>
                  <a:pt x="514814" y="1949604"/>
                  <a:pt x="434897" y="2051824"/>
                </a:cubicBezTo>
                <a:cubicBezTo>
                  <a:pt x="354980" y="2154044"/>
                  <a:pt x="150541" y="2321312"/>
                  <a:pt x="78058" y="2386361"/>
                </a:cubicBezTo>
                <a:cubicBezTo>
                  <a:pt x="5575" y="2451410"/>
                  <a:pt x="2787" y="2446763"/>
                  <a:pt x="0" y="2442117"/>
                </a:cubicBezTo>
              </a:path>
            </a:pathLst>
          </a:custGeom>
          <a:noFill/>
          <a:ln cap="flat" cmpd="sng" w="571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26"/>
          <p:cNvSpPr txBox="1"/>
          <p:nvPr/>
        </p:nvSpPr>
        <p:spPr>
          <a:xfrm>
            <a:off x="6201487" y="2266299"/>
            <a:ext cx="147348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Calibri"/>
                <a:ea typeface="Calibri"/>
                <a:cs typeface="Calibri"/>
                <a:sym typeface="Calibri"/>
              </a:rPr>
              <a:t>Missouri</a:t>
            </a:r>
            <a:endParaRPr b="1" sz="2800">
              <a:solidFill>
                <a:srgbClr val="7030A0"/>
              </a:solidFill>
              <a:latin typeface="Calibri"/>
              <a:ea typeface="Calibri"/>
              <a:cs typeface="Calibri"/>
              <a:sym typeface="Calibri"/>
            </a:endParaRPr>
          </a:p>
        </p:txBody>
      </p:sp>
      <p:sp>
        <p:nvSpPr>
          <p:cNvPr id="595" name="Google Shape;595;p26"/>
          <p:cNvSpPr txBox="1"/>
          <p:nvPr/>
        </p:nvSpPr>
        <p:spPr>
          <a:xfrm>
            <a:off x="5918989" y="4530833"/>
            <a:ext cx="15332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Calibri"/>
                <a:ea typeface="Calibri"/>
                <a:cs typeface="Calibri"/>
                <a:sym typeface="Calibri"/>
              </a:rPr>
              <a:t>Arkansas</a:t>
            </a:r>
            <a:endParaRPr b="1" sz="2800">
              <a:solidFill>
                <a:srgbClr val="7030A0"/>
              </a:solidFill>
              <a:latin typeface="Calibri"/>
              <a:ea typeface="Calibri"/>
              <a:cs typeface="Calibri"/>
              <a:sym typeface="Calibri"/>
            </a:endParaRPr>
          </a:p>
        </p:txBody>
      </p:sp>
      <p:sp>
        <p:nvSpPr>
          <p:cNvPr id="596" name="Google Shape;596;p26"/>
          <p:cNvSpPr/>
          <p:nvPr/>
        </p:nvSpPr>
        <p:spPr>
          <a:xfrm>
            <a:off x="292100" y="295269"/>
            <a:ext cx="546410" cy="686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26"/>
          <p:cNvSpPr txBox="1"/>
          <p:nvPr/>
        </p:nvSpPr>
        <p:spPr>
          <a:xfrm>
            <a:off x="6655163" y="5755434"/>
            <a:ext cx="1539140"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chemeClr val="dk1"/>
                </a:solidFill>
                <a:latin typeface="Calibri"/>
                <a:ea typeface="Calibri"/>
                <a:cs typeface="Calibri"/>
                <a:sym typeface="Calibri"/>
              </a:rPr>
              <a:t>Xu et al. (2015a)</a:t>
            </a:r>
            <a:endParaRPr sz="1600">
              <a:solidFill>
                <a:schemeClr val="dk1"/>
              </a:solidFill>
              <a:latin typeface="Calibri"/>
              <a:ea typeface="Calibri"/>
              <a:cs typeface="Calibri"/>
              <a:sym typeface="Calibri"/>
            </a:endParaRPr>
          </a:p>
        </p:txBody>
      </p:sp>
      <p:sp>
        <p:nvSpPr>
          <p:cNvPr id="598" name="Google Shape;598;p26"/>
          <p:cNvSpPr txBox="1"/>
          <p:nvPr/>
        </p:nvSpPr>
        <p:spPr>
          <a:xfrm>
            <a:off x="9025128" y="128001"/>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599" name="Google Shape;599;p26"/>
          <p:cNvSpPr txBox="1"/>
          <p:nvPr/>
        </p:nvSpPr>
        <p:spPr>
          <a:xfrm>
            <a:off x="9025128" y="822960"/>
            <a:ext cx="31668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strongest surface winds with mesovortices are contained in narrow swaths (similar to supercell RFDs)</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27"/>
          <p:cNvPicPr preferRelativeResize="0"/>
          <p:nvPr/>
        </p:nvPicPr>
        <p:blipFill rotWithShape="1">
          <a:blip r:embed="rId3">
            <a:alphaModFix/>
          </a:blip>
          <a:srcRect b="0" l="0" r="0" t="0"/>
          <a:stretch/>
        </p:blipFill>
        <p:spPr>
          <a:xfrm>
            <a:off x="144965" y="-28656"/>
            <a:ext cx="3972004" cy="3590693"/>
          </a:xfrm>
          <a:prstGeom prst="rect">
            <a:avLst/>
          </a:prstGeom>
          <a:noFill/>
          <a:ln>
            <a:noFill/>
          </a:ln>
        </p:spPr>
      </p:pic>
      <p:pic>
        <p:nvPicPr>
          <p:cNvPr id="605" name="Google Shape;605;p27"/>
          <p:cNvPicPr preferRelativeResize="0"/>
          <p:nvPr/>
        </p:nvPicPr>
        <p:blipFill rotWithShape="1">
          <a:blip r:embed="rId4">
            <a:alphaModFix/>
          </a:blip>
          <a:srcRect b="0" l="0" r="0" t="0"/>
          <a:stretch/>
        </p:blipFill>
        <p:spPr>
          <a:xfrm>
            <a:off x="4134390" y="0"/>
            <a:ext cx="3937161" cy="3590693"/>
          </a:xfrm>
          <a:prstGeom prst="rect">
            <a:avLst/>
          </a:prstGeom>
          <a:noFill/>
          <a:ln>
            <a:noFill/>
          </a:ln>
        </p:spPr>
      </p:pic>
      <p:pic>
        <p:nvPicPr>
          <p:cNvPr id="606" name="Google Shape;606;p27"/>
          <p:cNvPicPr preferRelativeResize="0"/>
          <p:nvPr/>
        </p:nvPicPr>
        <p:blipFill rotWithShape="1">
          <a:blip r:embed="rId5">
            <a:alphaModFix/>
          </a:blip>
          <a:srcRect b="0" l="0" r="0" t="0"/>
          <a:stretch/>
        </p:blipFill>
        <p:spPr>
          <a:xfrm>
            <a:off x="8088973" y="14249"/>
            <a:ext cx="3972004" cy="3562194"/>
          </a:xfrm>
          <a:prstGeom prst="rect">
            <a:avLst/>
          </a:prstGeom>
          <a:noFill/>
          <a:ln>
            <a:noFill/>
          </a:ln>
        </p:spPr>
      </p:pic>
      <p:sp>
        <p:nvSpPr>
          <p:cNvPr id="607" name="Google Shape;607;p27"/>
          <p:cNvSpPr txBox="1"/>
          <p:nvPr/>
        </p:nvSpPr>
        <p:spPr>
          <a:xfrm>
            <a:off x="792780" y="3590693"/>
            <a:ext cx="26763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Vortical Flow</a:t>
            </a:r>
            <a:endParaRPr b="1" sz="3600">
              <a:solidFill>
                <a:schemeClr val="dk1"/>
              </a:solidFill>
              <a:latin typeface="Calibri"/>
              <a:ea typeface="Calibri"/>
              <a:cs typeface="Calibri"/>
              <a:sym typeface="Calibri"/>
            </a:endParaRPr>
          </a:p>
        </p:txBody>
      </p:sp>
      <p:sp>
        <p:nvSpPr>
          <p:cNvPr id="608" name="Google Shape;608;p27"/>
          <p:cNvSpPr txBox="1"/>
          <p:nvPr/>
        </p:nvSpPr>
        <p:spPr>
          <a:xfrm>
            <a:off x="4363618" y="3590693"/>
            <a:ext cx="347870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Background Flow</a:t>
            </a:r>
            <a:endParaRPr b="1" sz="3600">
              <a:solidFill>
                <a:schemeClr val="dk1"/>
              </a:solidFill>
              <a:latin typeface="Calibri"/>
              <a:ea typeface="Calibri"/>
              <a:cs typeface="Calibri"/>
              <a:sym typeface="Calibri"/>
            </a:endParaRPr>
          </a:p>
        </p:txBody>
      </p:sp>
      <p:sp>
        <p:nvSpPr>
          <p:cNvPr id="609" name="Google Shape;609;p27"/>
          <p:cNvSpPr txBox="1"/>
          <p:nvPr/>
        </p:nvSpPr>
        <p:spPr>
          <a:xfrm>
            <a:off x="9004199" y="3590692"/>
            <a:ext cx="214154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Total Flow</a:t>
            </a:r>
            <a:endParaRPr b="1" sz="3600">
              <a:solidFill>
                <a:schemeClr val="dk1"/>
              </a:solidFill>
              <a:latin typeface="Calibri"/>
              <a:ea typeface="Calibri"/>
              <a:cs typeface="Calibri"/>
              <a:sym typeface="Calibri"/>
            </a:endParaRPr>
          </a:p>
        </p:txBody>
      </p:sp>
      <p:sp>
        <p:nvSpPr>
          <p:cNvPr id="610" name="Google Shape;610;p27"/>
          <p:cNvSpPr/>
          <p:nvPr/>
        </p:nvSpPr>
        <p:spPr>
          <a:xfrm>
            <a:off x="267629" y="156117"/>
            <a:ext cx="446049" cy="44604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27"/>
          <p:cNvSpPr/>
          <p:nvPr/>
        </p:nvSpPr>
        <p:spPr>
          <a:xfrm>
            <a:off x="4239633" y="156116"/>
            <a:ext cx="446049" cy="44604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27"/>
          <p:cNvSpPr/>
          <p:nvPr/>
        </p:nvSpPr>
        <p:spPr>
          <a:xfrm>
            <a:off x="8176794" y="156116"/>
            <a:ext cx="446049" cy="44604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3" name="Google Shape;613;p27"/>
          <p:cNvPicPr preferRelativeResize="0"/>
          <p:nvPr/>
        </p:nvPicPr>
        <p:blipFill rotWithShape="1">
          <a:blip r:embed="rId6">
            <a:alphaModFix/>
          </a:blip>
          <a:srcRect b="0" l="0" r="0" t="0"/>
          <a:stretch/>
        </p:blipFill>
        <p:spPr>
          <a:xfrm>
            <a:off x="244512" y="4321388"/>
            <a:ext cx="11739061" cy="844972"/>
          </a:xfrm>
          <a:prstGeom prst="rect">
            <a:avLst/>
          </a:prstGeom>
          <a:noFill/>
          <a:ln>
            <a:noFill/>
          </a:ln>
        </p:spPr>
      </p:pic>
      <p:sp>
        <p:nvSpPr>
          <p:cNvPr id="614" name="Google Shape;614;p27"/>
          <p:cNvSpPr txBox="1"/>
          <p:nvPr/>
        </p:nvSpPr>
        <p:spPr>
          <a:xfrm>
            <a:off x="144965" y="5365661"/>
            <a:ext cx="1204703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The strongest winds in leading-line mesovortices tends to occur south of the circulation center, since the rotational component of flow and background flow align here. The background flow can originate from RIJs in bow-echoes or ambient winds in a squall line.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These narrow currents, especially aligned along and immediately north of a bow-echo apex, often produce the strongest gusts observed in a derecho, sometimes exceeding 100 mph. These may be the strongest winds seen in microbursts and burst-swaths (see slide 16 for illustrations)</a:t>
            </a:r>
            <a:endParaRPr sz="1600">
              <a:solidFill>
                <a:schemeClr val="dk1"/>
              </a:solidFill>
              <a:latin typeface="Calibri"/>
              <a:ea typeface="Calibri"/>
              <a:cs typeface="Calibri"/>
              <a:sym typeface="Calibri"/>
            </a:endParaRPr>
          </a:p>
        </p:txBody>
      </p:sp>
      <p:sp>
        <p:nvSpPr>
          <p:cNvPr id="615" name="Google Shape;615;p27"/>
          <p:cNvSpPr txBox="1"/>
          <p:nvPr/>
        </p:nvSpPr>
        <p:spPr>
          <a:xfrm>
            <a:off x="267629" y="3160945"/>
            <a:ext cx="1539139"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Xu et al. (2015a)</a:t>
            </a:r>
            <a:endParaRPr sz="16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0"/>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Derecho Environments</a:t>
            </a:r>
            <a:endParaRPr/>
          </a:p>
        </p:txBody>
      </p:sp>
      <p:pic>
        <p:nvPicPr>
          <p:cNvPr id="621" name="Google Shape;621;p40"/>
          <p:cNvPicPr preferRelativeResize="0"/>
          <p:nvPr/>
        </p:nvPicPr>
        <p:blipFill rotWithShape="1">
          <a:blip r:embed="rId3">
            <a:alphaModFix/>
          </a:blip>
          <a:srcRect b="0" l="0" r="0" t="0"/>
          <a:stretch/>
        </p:blipFill>
        <p:spPr>
          <a:xfrm>
            <a:off x="93302" y="988595"/>
            <a:ext cx="6801443" cy="5675245"/>
          </a:xfrm>
          <a:prstGeom prst="rect">
            <a:avLst/>
          </a:prstGeom>
          <a:noFill/>
          <a:ln>
            <a:noFill/>
          </a:ln>
        </p:spPr>
      </p:pic>
      <p:sp>
        <p:nvSpPr>
          <p:cNvPr id="622" name="Google Shape;622;p40"/>
          <p:cNvSpPr txBox="1"/>
          <p:nvPr/>
        </p:nvSpPr>
        <p:spPr>
          <a:xfrm>
            <a:off x="6894745" y="988595"/>
            <a:ext cx="5297255"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Derechos tend to be weakly forced, and usually occur in upper ridging environments. Harder to predict given weak forcing.</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Near the mid-level ridge axis, DMCSs develop at the terminus (“nose”) of low-level warm-air advection, south of the right-entrance region of an upper-level jet streak.</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The DMCS develops north of a surface boundary, and will either parallel the boundary to the north or traverse the boundary through evolution.</a:t>
            </a:r>
            <a:endParaRPr sz="2000">
              <a:solidFill>
                <a:schemeClr val="dk1"/>
              </a:solidFill>
              <a:latin typeface="Calibri"/>
              <a:ea typeface="Calibri"/>
              <a:cs typeface="Calibri"/>
              <a:sym typeface="Calibri"/>
            </a:endParaRPr>
          </a:p>
        </p:txBody>
      </p:sp>
      <p:sp>
        <p:nvSpPr>
          <p:cNvPr id="623" name="Google Shape;623;p40"/>
          <p:cNvSpPr txBox="1"/>
          <p:nvPr/>
        </p:nvSpPr>
        <p:spPr>
          <a:xfrm>
            <a:off x="93302" y="6294508"/>
            <a:ext cx="13756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Johns (1993)</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41"/>
          <p:cNvPicPr preferRelativeResize="0"/>
          <p:nvPr/>
        </p:nvPicPr>
        <p:blipFill rotWithShape="1">
          <a:blip r:embed="rId3">
            <a:alphaModFix/>
          </a:blip>
          <a:srcRect b="0" l="0" r="0" t="0"/>
          <a:stretch/>
        </p:blipFill>
        <p:spPr>
          <a:xfrm>
            <a:off x="374904" y="69165"/>
            <a:ext cx="9811512" cy="6788835"/>
          </a:xfrm>
          <a:prstGeom prst="rect">
            <a:avLst/>
          </a:prstGeom>
          <a:noFill/>
          <a:ln>
            <a:noFill/>
          </a:ln>
        </p:spPr>
      </p:pic>
      <p:sp>
        <p:nvSpPr>
          <p:cNvPr id="629" name="Google Shape;629;p41"/>
          <p:cNvSpPr txBox="1"/>
          <p:nvPr/>
        </p:nvSpPr>
        <p:spPr>
          <a:xfrm>
            <a:off x="10049256" y="6488668"/>
            <a:ext cx="23957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Johns and Hirt (1987)</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42"/>
          <p:cNvPicPr preferRelativeResize="0"/>
          <p:nvPr/>
        </p:nvPicPr>
        <p:blipFill rotWithShape="1">
          <a:blip r:embed="rId3">
            <a:alphaModFix/>
          </a:blip>
          <a:srcRect b="0" l="0" r="0" t="0"/>
          <a:stretch/>
        </p:blipFill>
        <p:spPr>
          <a:xfrm>
            <a:off x="0" y="0"/>
            <a:ext cx="8981145" cy="6575153"/>
          </a:xfrm>
          <a:prstGeom prst="rect">
            <a:avLst/>
          </a:prstGeom>
          <a:noFill/>
          <a:ln>
            <a:noFill/>
          </a:ln>
        </p:spPr>
      </p:pic>
      <p:sp>
        <p:nvSpPr>
          <p:cNvPr id="635" name="Google Shape;635;p42"/>
          <p:cNvSpPr txBox="1"/>
          <p:nvPr/>
        </p:nvSpPr>
        <p:spPr>
          <a:xfrm>
            <a:off x="0" y="6581001"/>
            <a:ext cx="243230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Metz and Bosart (2010)</a:t>
            </a:r>
            <a:endParaRPr sz="1200">
              <a:solidFill>
                <a:schemeClr val="dk1"/>
              </a:solidFill>
              <a:latin typeface="Calibri"/>
              <a:ea typeface="Calibri"/>
              <a:cs typeface="Calibri"/>
              <a:sym typeface="Calibri"/>
            </a:endParaRPr>
          </a:p>
        </p:txBody>
      </p:sp>
      <p:sp>
        <p:nvSpPr>
          <p:cNvPr id="636" name="Google Shape;636;p42"/>
          <p:cNvSpPr txBox="1"/>
          <p:nvPr/>
        </p:nvSpPr>
        <p:spPr>
          <a:xfrm>
            <a:off x="8981145" y="0"/>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637" name="Google Shape;637;p42"/>
          <p:cNvSpPr txBox="1"/>
          <p:nvPr/>
        </p:nvSpPr>
        <p:spPr>
          <a:xfrm>
            <a:off x="8981145" y="438912"/>
            <a:ext cx="3210855" cy="63401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DMCSs need an elongated corridor of overlapping extreme instability and favorable wind shear to support a long-track derecho wind event.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DMCSs rarely occur alone! When a given DMCS develops, there is a greater then 50% chance that 1-2 more efficient damaging-wind producing MCSs (perhaps producing derechos) will follow, each separated by no more than 72 hours.</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The most favorable environment for intense MCSs occurring in series is a stationary mid/upper-level ridge. In this environment, MCSs can initiate from a series of embedded mid-level impulses traversing the ridge. Also, earlier MCSs can leave behind boundaries, serving as a focus for the initiation of additional MCSs.</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Forecasters in the northern Plains, Midwest, and OH Valleys should pay close attention to these environments during the summer. When one damaging MCS occurs, it will probably be followed by another! </a:t>
            </a:r>
            <a:endParaRPr sz="1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43"/>
          <p:cNvPicPr preferRelativeResize="0"/>
          <p:nvPr/>
        </p:nvPicPr>
        <p:blipFill rotWithShape="1">
          <a:blip r:embed="rId3">
            <a:alphaModFix/>
          </a:blip>
          <a:srcRect b="0" l="0" r="0" t="0"/>
          <a:stretch/>
        </p:blipFill>
        <p:spPr>
          <a:xfrm>
            <a:off x="0" y="0"/>
            <a:ext cx="8981145" cy="6575153"/>
          </a:xfrm>
          <a:prstGeom prst="rect">
            <a:avLst/>
          </a:prstGeom>
          <a:noFill/>
          <a:ln>
            <a:noFill/>
          </a:ln>
        </p:spPr>
      </p:pic>
      <p:sp>
        <p:nvSpPr>
          <p:cNvPr id="643" name="Google Shape;643;p43"/>
          <p:cNvSpPr txBox="1"/>
          <p:nvPr/>
        </p:nvSpPr>
        <p:spPr>
          <a:xfrm>
            <a:off x="0" y="6581001"/>
            <a:ext cx="243230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Metz and Bosart (2010)</a:t>
            </a:r>
            <a:endParaRPr sz="1200">
              <a:solidFill>
                <a:schemeClr val="dk1"/>
              </a:solidFill>
              <a:latin typeface="Calibri"/>
              <a:ea typeface="Calibri"/>
              <a:cs typeface="Calibri"/>
              <a:sym typeface="Calibri"/>
            </a:endParaRPr>
          </a:p>
        </p:txBody>
      </p:sp>
      <p:sp>
        <p:nvSpPr>
          <p:cNvPr id="644" name="Google Shape;644;p43"/>
          <p:cNvSpPr txBox="1"/>
          <p:nvPr/>
        </p:nvSpPr>
        <p:spPr>
          <a:xfrm>
            <a:off x="8981145" y="0"/>
            <a:ext cx="1174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Key Points</a:t>
            </a:r>
            <a:endParaRPr b="1" sz="1800">
              <a:solidFill>
                <a:schemeClr val="dk1"/>
              </a:solidFill>
              <a:latin typeface="Calibri"/>
              <a:ea typeface="Calibri"/>
              <a:cs typeface="Calibri"/>
              <a:sym typeface="Calibri"/>
            </a:endParaRPr>
          </a:p>
        </p:txBody>
      </p:sp>
      <p:sp>
        <p:nvSpPr>
          <p:cNvPr id="645" name="Google Shape;645;p43"/>
          <p:cNvSpPr txBox="1"/>
          <p:nvPr/>
        </p:nvSpPr>
        <p:spPr>
          <a:xfrm>
            <a:off x="8981145" y="438912"/>
            <a:ext cx="321085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Derechos are notoriously difficult to forecast</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Weak forcing lowers confidence in the parent MCS developing</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There are several ways that a derecho forecast can fail including:</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1.) Little to no convective initiation</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2.) Lack of MCS organization</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3.) Downstream convection contaminating the warm sector</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4.) Wrong storm mode (i.e. could get more discrete supercells that do not merge their cold pools)</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5.) Cold pool could undercut parent MCS too early, so a long duration wind event does not materialize.</a:t>
            </a:r>
            <a:endParaRPr sz="1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44"/>
          <p:cNvPicPr preferRelativeResize="0"/>
          <p:nvPr/>
        </p:nvPicPr>
        <p:blipFill rotWithShape="1">
          <a:blip r:embed="rId3">
            <a:alphaModFix/>
          </a:blip>
          <a:srcRect b="0" l="0" r="0" t="0"/>
          <a:stretch/>
        </p:blipFill>
        <p:spPr>
          <a:xfrm>
            <a:off x="1051560" y="0"/>
            <a:ext cx="10232136" cy="4691067"/>
          </a:xfrm>
          <a:prstGeom prst="rect">
            <a:avLst/>
          </a:prstGeom>
          <a:noFill/>
          <a:ln>
            <a:noFill/>
          </a:ln>
        </p:spPr>
      </p:pic>
      <p:sp>
        <p:nvSpPr>
          <p:cNvPr id="651" name="Google Shape;651;p44"/>
          <p:cNvSpPr txBox="1"/>
          <p:nvPr/>
        </p:nvSpPr>
        <p:spPr>
          <a:xfrm>
            <a:off x="1124712" y="73152"/>
            <a:ext cx="247702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10 Aug 2020 – 1700 UTC</a:t>
            </a:r>
            <a:endParaRPr b="1" sz="1800">
              <a:solidFill>
                <a:schemeClr val="dk1"/>
              </a:solidFill>
              <a:latin typeface="Calibri"/>
              <a:ea typeface="Calibri"/>
              <a:cs typeface="Calibri"/>
              <a:sym typeface="Calibri"/>
            </a:endParaRPr>
          </a:p>
        </p:txBody>
      </p:sp>
      <p:sp>
        <p:nvSpPr>
          <p:cNvPr id="652" name="Google Shape;652;p44"/>
          <p:cNvSpPr txBox="1"/>
          <p:nvPr/>
        </p:nvSpPr>
        <p:spPr>
          <a:xfrm>
            <a:off x="0" y="4980758"/>
            <a:ext cx="12192000"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Derechos in weakly forced environments favor extreme buoyancy (i.e. several thousand J kg</a:t>
            </a:r>
            <a:r>
              <a:rPr baseline="30000" lang="en-US" sz="1600">
                <a:solidFill>
                  <a:schemeClr val="dk1"/>
                </a:solidFill>
                <a:latin typeface="Calibri"/>
                <a:ea typeface="Calibri"/>
                <a:cs typeface="Calibri"/>
                <a:sym typeface="Calibri"/>
              </a:rPr>
              <a:t>-1</a:t>
            </a:r>
            <a:r>
              <a:rPr lang="en-US" sz="1600">
                <a:solidFill>
                  <a:schemeClr val="dk1"/>
                </a:solidFill>
                <a:latin typeface="Calibri"/>
                <a:ea typeface="Calibri"/>
                <a:cs typeface="Calibri"/>
                <a:sym typeface="Calibri"/>
              </a:rPr>
              <a:t> MLCAPE).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Very strong to extreme CAPE in these environments is driven by rich low-level moisture, overspread by a deep elevated mixed layer, comprised of 700-500 mb dry air and very steep mid-level lapse rates. Previous studies suggest that anomalously steep lapse rates have often supported historic derecho events.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Deep-layer shear should be strong enough to support MCS organization.</a:t>
            </a:r>
            <a:endParaRPr sz="1600">
              <a:solidFill>
                <a:schemeClr val="dk1"/>
              </a:solidFill>
              <a:latin typeface="Calibri"/>
              <a:ea typeface="Calibri"/>
              <a:cs typeface="Calibri"/>
              <a:sym typeface="Calibri"/>
            </a:endParaRPr>
          </a:p>
        </p:txBody>
      </p:sp>
      <p:sp>
        <p:nvSpPr>
          <p:cNvPr id="653" name="Google Shape;653;p44"/>
          <p:cNvSpPr txBox="1"/>
          <p:nvPr/>
        </p:nvSpPr>
        <p:spPr>
          <a:xfrm>
            <a:off x="1051560" y="4611426"/>
            <a:ext cx="157043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Squitieri et al. (2023b)</a:t>
            </a:r>
            <a:endParaRPr sz="12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45"/>
          <p:cNvPicPr preferRelativeResize="0"/>
          <p:nvPr/>
        </p:nvPicPr>
        <p:blipFill rotWithShape="1">
          <a:blip r:embed="rId3">
            <a:alphaModFix/>
          </a:blip>
          <a:srcRect b="0" l="0" r="0" t="0"/>
          <a:stretch/>
        </p:blipFill>
        <p:spPr>
          <a:xfrm>
            <a:off x="0" y="98450"/>
            <a:ext cx="12094463" cy="3961485"/>
          </a:xfrm>
          <a:prstGeom prst="rect">
            <a:avLst/>
          </a:prstGeom>
          <a:noFill/>
          <a:ln>
            <a:noFill/>
          </a:ln>
        </p:spPr>
      </p:pic>
      <p:sp>
        <p:nvSpPr>
          <p:cNvPr id="659" name="Google Shape;659;p45"/>
          <p:cNvSpPr txBox="1"/>
          <p:nvPr/>
        </p:nvSpPr>
        <p:spPr>
          <a:xfrm>
            <a:off x="86867" y="4458693"/>
            <a:ext cx="11682983"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More dry air aloft supports stronger evaporative cooling</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Greater evaporative cooling can support greater downward momentum transport of RIJ air over a broader area</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Severe winds can be more prolonged compared to ordinary squall-line/MCS cases</a:t>
            </a:r>
            <a:endParaRPr sz="2000">
              <a:solidFill>
                <a:schemeClr val="dk1"/>
              </a:solidFill>
              <a:latin typeface="Calibri"/>
              <a:ea typeface="Calibri"/>
              <a:cs typeface="Calibri"/>
              <a:sym typeface="Calibri"/>
            </a:endParaRPr>
          </a:p>
        </p:txBody>
      </p:sp>
      <p:sp>
        <p:nvSpPr>
          <p:cNvPr id="660" name="Google Shape;660;p45"/>
          <p:cNvSpPr txBox="1"/>
          <p:nvPr/>
        </p:nvSpPr>
        <p:spPr>
          <a:xfrm>
            <a:off x="9044856" y="6488667"/>
            <a:ext cx="31471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Mahoney and Lackmann (2011)</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46"/>
          <p:cNvPicPr preferRelativeResize="0"/>
          <p:nvPr/>
        </p:nvPicPr>
        <p:blipFill rotWithShape="1">
          <a:blip r:embed="rId3">
            <a:alphaModFix/>
          </a:blip>
          <a:srcRect b="0" l="0" r="0" t="0"/>
          <a:stretch/>
        </p:blipFill>
        <p:spPr>
          <a:xfrm>
            <a:off x="0" y="0"/>
            <a:ext cx="5676022" cy="6488668"/>
          </a:xfrm>
          <a:prstGeom prst="rect">
            <a:avLst/>
          </a:prstGeom>
          <a:noFill/>
          <a:ln>
            <a:noFill/>
          </a:ln>
        </p:spPr>
      </p:pic>
      <p:sp>
        <p:nvSpPr>
          <p:cNvPr id="666" name="Google Shape;666;p46"/>
          <p:cNvSpPr txBox="1"/>
          <p:nvPr/>
        </p:nvSpPr>
        <p:spPr>
          <a:xfrm>
            <a:off x="0" y="6488668"/>
            <a:ext cx="2121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Coniglio et al. (2004)</a:t>
            </a:r>
            <a:endParaRPr sz="1800">
              <a:solidFill>
                <a:schemeClr val="dk1"/>
              </a:solidFill>
              <a:latin typeface="Calibri"/>
              <a:ea typeface="Calibri"/>
              <a:cs typeface="Calibri"/>
              <a:sym typeface="Calibri"/>
            </a:endParaRPr>
          </a:p>
        </p:txBody>
      </p:sp>
      <p:sp>
        <p:nvSpPr>
          <p:cNvPr id="667" name="Google Shape;667;p46"/>
          <p:cNvSpPr txBox="1"/>
          <p:nvPr/>
        </p:nvSpPr>
        <p:spPr>
          <a:xfrm>
            <a:off x="5833872" y="173736"/>
            <a:ext cx="6358128"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Derecho synoptic setups can vary appreciably.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DMCSs can form along, upstream, or downstream of an upper-ridge axis and may occur along or upstream of low-level moisture advection.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Low-level warm-air advection usually originates from veered 850-700 mb flow.</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Regardless of upper-level jet orientation, DMCSs almost always initiate to the south of the upper-jet maxima (closer to the right-front quadrant, where upper-level divergence is strongest).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 shown on next slide (first 3 columns) these environments support most derechos in the Upper MS Valley to the OH Valley.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northwesterly mid-level flow setup over the Rockies is most conducive for supporting the Southern Plains derechos.</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47"/>
          <p:cNvPicPr preferRelativeResize="0"/>
          <p:nvPr/>
        </p:nvPicPr>
        <p:blipFill rotWithShape="1">
          <a:blip r:embed="rId3">
            <a:alphaModFix/>
          </a:blip>
          <a:srcRect b="0" l="0" r="0" t="0"/>
          <a:stretch/>
        </p:blipFill>
        <p:spPr>
          <a:xfrm>
            <a:off x="106824" y="0"/>
            <a:ext cx="12069492" cy="6464808"/>
          </a:xfrm>
          <a:prstGeom prst="rect">
            <a:avLst/>
          </a:prstGeom>
          <a:noFill/>
          <a:ln>
            <a:noFill/>
          </a:ln>
        </p:spPr>
      </p:pic>
      <p:sp>
        <p:nvSpPr>
          <p:cNvPr id="673" name="Google Shape;673;p47"/>
          <p:cNvSpPr txBox="1"/>
          <p:nvPr/>
        </p:nvSpPr>
        <p:spPr>
          <a:xfrm>
            <a:off x="0" y="6488668"/>
            <a:ext cx="2681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Guastini and Bosart (2016)</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What is a derecho?</a:t>
            </a:r>
            <a:endParaRPr/>
          </a:p>
        </p:txBody>
      </p:sp>
      <p:sp>
        <p:nvSpPr>
          <p:cNvPr id="281" name="Google Shape;281;p4"/>
          <p:cNvSpPr txBox="1"/>
          <p:nvPr>
            <p:ph idx="1" type="body"/>
          </p:nvPr>
        </p:nvSpPr>
        <p:spPr>
          <a:xfrm>
            <a:off x="5266944" y="1295400"/>
            <a:ext cx="6518656" cy="5167200"/>
          </a:xfrm>
          <a:prstGeom prst="rect">
            <a:avLst/>
          </a:prstGeom>
          <a:noFill/>
          <a:ln>
            <a:noFill/>
          </a:ln>
        </p:spPr>
        <p:txBody>
          <a:bodyPr anchorCtr="0" anchor="t" bIns="91425" lIns="91425" spcFirstLastPara="1" rIns="91425" wrap="square" tIns="91425">
            <a:normAutofit fontScale="70000" lnSpcReduction="20000"/>
          </a:bodyPr>
          <a:lstStyle/>
          <a:p>
            <a:pPr indent="-575719" lvl="0" marL="609585" marR="0" rtl="0" algn="l">
              <a:lnSpc>
                <a:spcPct val="100000"/>
              </a:lnSpc>
              <a:spcBef>
                <a:spcPts val="853"/>
              </a:spcBef>
              <a:spcAft>
                <a:spcPts val="0"/>
              </a:spcAft>
              <a:buClr>
                <a:schemeClr val="dk1"/>
              </a:buClr>
              <a:buSzPct val="107134"/>
              <a:buFont typeface="Arial"/>
              <a:buChar char="•"/>
            </a:pPr>
            <a:r>
              <a:rPr lang="en-US"/>
              <a:t>Downburst winds occur on varying scales of motion.</a:t>
            </a:r>
            <a:endParaRPr/>
          </a:p>
          <a:p>
            <a:pPr indent="0" lvl="0" marL="33866" rtl="0" algn="l">
              <a:lnSpc>
                <a:spcPct val="100000"/>
              </a:lnSpc>
              <a:spcBef>
                <a:spcPts val="853"/>
              </a:spcBef>
              <a:spcAft>
                <a:spcPts val="0"/>
              </a:spcAft>
              <a:buSzPct val="107134"/>
              <a:buNone/>
            </a:pPr>
            <a:r>
              <a:t/>
            </a:r>
            <a:endParaRPr/>
          </a:p>
          <a:p>
            <a:pPr indent="-575719" lvl="0" marL="609585" marR="0" rtl="0" algn="l">
              <a:lnSpc>
                <a:spcPct val="100000"/>
              </a:lnSpc>
              <a:spcBef>
                <a:spcPts val="853"/>
              </a:spcBef>
              <a:spcAft>
                <a:spcPts val="0"/>
              </a:spcAft>
              <a:buClr>
                <a:schemeClr val="dk1"/>
              </a:buClr>
              <a:buSzPct val="107134"/>
              <a:buFont typeface="Arial"/>
              <a:buChar char="•"/>
            </a:pPr>
            <a:r>
              <a:rPr lang="en-US"/>
              <a:t>Typically, instances of stronger winds occur within increasingly shorter-lived, shorter-tracked, narrower swaths.</a:t>
            </a:r>
            <a:endParaRPr/>
          </a:p>
          <a:p>
            <a:pPr indent="-372518" lvl="0" marL="609585" marR="0" rtl="0" algn="l">
              <a:lnSpc>
                <a:spcPct val="100000"/>
              </a:lnSpc>
              <a:spcBef>
                <a:spcPts val="853"/>
              </a:spcBef>
              <a:spcAft>
                <a:spcPts val="0"/>
              </a:spcAft>
              <a:buClr>
                <a:schemeClr val="dk1"/>
              </a:buClr>
              <a:buSzPct val="107134"/>
              <a:buFont typeface="Arial"/>
              <a:buNone/>
            </a:pPr>
            <a:r>
              <a:t/>
            </a:r>
            <a:endParaRPr/>
          </a:p>
          <a:p>
            <a:pPr indent="-575719" lvl="0" marL="609585" marR="0" rtl="0" algn="l">
              <a:lnSpc>
                <a:spcPct val="100000"/>
              </a:lnSpc>
              <a:spcBef>
                <a:spcPts val="853"/>
              </a:spcBef>
              <a:spcAft>
                <a:spcPts val="0"/>
              </a:spcAft>
              <a:buClr>
                <a:schemeClr val="dk1"/>
              </a:buClr>
              <a:buSzPct val="107134"/>
              <a:buFont typeface="Arial"/>
              <a:buChar char="•"/>
            </a:pPr>
            <a:r>
              <a:rPr lang="en-US"/>
              <a:t>Analogous to stronger winds contained within single-suction vortices of multiple-vortex tornadoes.</a:t>
            </a:r>
            <a:endParaRPr/>
          </a:p>
        </p:txBody>
      </p:sp>
      <p:pic>
        <p:nvPicPr>
          <p:cNvPr id="282" name="Google Shape;282;p4"/>
          <p:cNvPicPr preferRelativeResize="0"/>
          <p:nvPr/>
        </p:nvPicPr>
        <p:blipFill rotWithShape="1">
          <a:blip r:embed="rId3">
            <a:alphaModFix/>
          </a:blip>
          <a:srcRect b="0" l="0" r="0" t="0"/>
          <a:stretch/>
        </p:blipFill>
        <p:spPr>
          <a:xfrm>
            <a:off x="304800" y="1077086"/>
            <a:ext cx="4620433" cy="5780913"/>
          </a:xfrm>
          <a:prstGeom prst="rect">
            <a:avLst/>
          </a:prstGeom>
          <a:noFill/>
          <a:ln>
            <a:noFill/>
          </a:ln>
        </p:spPr>
      </p:pic>
      <p:sp>
        <p:nvSpPr>
          <p:cNvPr id="283" name="Google Shape;283;p4"/>
          <p:cNvSpPr txBox="1"/>
          <p:nvPr/>
        </p:nvSpPr>
        <p:spPr>
          <a:xfrm>
            <a:off x="9333213" y="6462600"/>
            <a:ext cx="27940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Fujita and Wakimoto (1981)</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8"/>
          <p:cNvSpPr txBox="1"/>
          <p:nvPr>
            <p:ph idx="1" type="body"/>
          </p:nvPr>
        </p:nvSpPr>
        <p:spPr>
          <a:xfrm>
            <a:off x="0" y="100585"/>
            <a:ext cx="12192000" cy="6362016"/>
          </a:xfrm>
          <a:prstGeom prst="rect">
            <a:avLst/>
          </a:prstGeom>
          <a:noFill/>
          <a:ln>
            <a:noFill/>
          </a:ln>
        </p:spPr>
        <p:txBody>
          <a:bodyPr anchorCtr="0" anchor="t" bIns="91425" lIns="91425" spcFirstLastPara="1" rIns="91425" wrap="square" tIns="91425">
            <a:normAutofit fontScale="92500" lnSpcReduction="20000"/>
          </a:bodyPr>
          <a:lstStyle/>
          <a:p>
            <a:pPr indent="-593648" lvl="0" marL="609585" marR="0" rtl="0" algn="l">
              <a:lnSpc>
                <a:spcPct val="100000"/>
              </a:lnSpc>
              <a:spcBef>
                <a:spcPts val="853"/>
              </a:spcBef>
              <a:spcAft>
                <a:spcPts val="0"/>
              </a:spcAft>
              <a:buClr>
                <a:schemeClr val="dk1"/>
              </a:buClr>
              <a:buSzPct val="188235"/>
              <a:buFont typeface="Arial"/>
              <a:buChar char="•"/>
            </a:pPr>
            <a:r>
              <a:rPr lang="en-US" sz="2000"/>
              <a:t>Recommended Reading</a:t>
            </a:r>
            <a:endParaRPr/>
          </a:p>
          <a:p>
            <a:pPr indent="0" lvl="0" marL="33866" rtl="0" algn="l">
              <a:lnSpc>
                <a:spcPct val="100000"/>
              </a:lnSpc>
              <a:spcBef>
                <a:spcPts val="853"/>
              </a:spcBef>
              <a:spcAft>
                <a:spcPts val="0"/>
              </a:spcAft>
              <a:buSzPct val="188235"/>
              <a:buNone/>
            </a:pPr>
            <a:r>
              <a:t/>
            </a:r>
            <a:endParaRPr sz="2000"/>
          </a:p>
          <a:p>
            <a:pPr indent="-557541" lvl="1" marL="1219170" rtl="0" algn="l">
              <a:lnSpc>
                <a:spcPct val="100000"/>
              </a:lnSpc>
              <a:spcBef>
                <a:spcPts val="747"/>
              </a:spcBef>
              <a:spcAft>
                <a:spcPts val="0"/>
              </a:spcAft>
              <a:buSzPct val="183006"/>
              <a:buChar char="•"/>
            </a:pPr>
            <a:r>
              <a:rPr lang="en-US" sz="1800"/>
              <a:t>Squitieri, B. J., A. R. Wade, and I. L. Jirak, 2023a: A historical overview on the science of derechos. Part I: Identification, climatology, and societal impacts. </a:t>
            </a:r>
            <a:r>
              <a:rPr i="1" lang="en-US" sz="1800"/>
              <a:t>Bull. Amer. Meteor. Soc., </a:t>
            </a:r>
            <a:r>
              <a:rPr b="1" lang="en-US" sz="1800"/>
              <a:t>104</a:t>
            </a:r>
            <a:r>
              <a:rPr i="1" lang="en-US" sz="1800"/>
              <a:t>, </a:t>
            </a:r>
            <a:r>
              <a:rPr lang="en-US" sz="1800"/>
              <a:t>E1709–E1733, </a:t>
            </a:r>
            <a:r>
              <a:rPr lang="en-US" sz="1800" u="sng">
                <a:solidFill>
                  <a:schemeClr val="hlink"/>
                </a:solidFill>
                <a:hlinkClick r:id="rId3"/>
              </a:rPr>
              <a:t>https://doi.org/10.1175/BAMS-D-22-0217.1</a:t>
            </a:r>
            <a:endParaRPr sz="1800"/>
          </a:p>
          <a:p>
            <a:pPr indent="-557541" lvl="1" marL="1219170" rtl="0" algn="l">
              <a:lnSpc>
                <a:spcPct val="100000"/>
              </a:lnSpc>
              <a:spcBef>
                <a:spcPts val="747"/>
              </a:spcBef>
              <a:spcAft>
                <a:spcPts val="0"/>
              </a:spcAft>
              <a:buSzPct val="183006"/>
              <a:buChar char="•"/>
            </a:pPr>
            <a:r>
              <a:rPr lang="en-US" sz="1800"/>
              <a:t>Squitieri, B. J., A. R. Wade, and I. L. Jirak, 2023b: A historical overview on the science of derechos. Part II: Parent storm structure, environmental conditions, and history of numerical forecasts. </a:t>
            </a:r>
            <a:r>
              <a:rPr i="1" lang="en-US" sz="1800"/>
              <a:t>Bull. Amer. Meteor. Soc.</a:t>
            </a:r>
            <a:r>
              <a:rPr lang="en-US" sz="1800"/>
              <a:t>, </a:t>
            </a:r>
            <a:r>
              <a:rPr b="1" lang="en-US" sz="1800"/>
              <a:t>104</a:t>
            </a:r>
            <a:r>
              <a:rPr lang="en-US" sz="1800"/>
              <a:t>, E1734-E1763, </a:t>
            </a:r>
            <a:r>
              <a:rPr lang="en-US" sz="1800" u="sng">
                <a:solidFill>
                  <a:schemeClr val="hlink"/>
                </a:solidFill>
                <a:hlinkClick r:id="rId4"/>
              </a:rPr>
              <a:t>https://doi.org/10.1175/BAMS-D-22-0278.1</a:t>
            </a:r>
            <a:endParaRPr sz="1800"/>
          </a:p>
          <a:p>
            <a:pPr indent="-557541" lvl="1" marL="1219170" rtl="0" algn="l">
              <a:lnSpc>
                <a:spcPct val="100000"/>
              </a:lnSpc>
              <a:spcBef>
                <a:spcPts val="747"/>
              </a:spcBef>
              <a:spcAft>
                <a:spcPts val="0"/>
              </a:spcAft>
              <a:buSzPct val="183006"/>
              <a:buChar char="•"/>
            </a:pPr>
            <a:r>
              <a:rPr lang="en-US" sz="1800"/>
              <a:t>Squitieri, B. J., A. R. Wade, and I. L. Jirak, 2025a: On a modified definition of a derecho. Part I: Construction of the definition and quantitative criteria for identifying future derechos over the contiguous U.S. </a:t>
            </a:r>
            <a:r>
              <a:rPr i="1" lang="en-US" sz="1800"/>
              <a:t>Bull. Amer. Meteor. Soc.</a:t>
            </a:r>
            <a:r>
              <a:rPr lang="en-US" sz="1800"/>
              <a:t>, X, X-X, </a:t>
            </a:r>
            <a:r>
              <a:rPr lang="en-US" sz="1800" u="sng">
                <a:solidFill>
                  <a:schemeClr val="hlink"/>
                </a:solidFill>
                <a:hlinkClick r:id="rId5"/>
              </a:rPr>
              <a:t>https://doi.org/10.1175/BAMS-D-24-0015.1</a:t>
            </a:r>
            <a:r>
              <a:rPr lang="en-US" sz="1800"/>
              <a:t>.</a:t>
            </a:r>
            <a:endParaRPr/>
          </a:p>
          <a:p>
            <a:pPr indent="-557541" lvl="1" marL="1219170" rtl="0" algn="l">
              <a:lnSpc>
                <a:spcPct val="100000"/>
              </a:lnSpc>
              <a:spcBef>
                <a:spcPts val="747"/>
              </a:spcBef>
              <a:spcAft>
                <a:spcPts val="0"/>
              </a:spcAft>
              <a:buSzPct val="183006"/>
              <a:buChar char="•"/>
            </a:pPr>
            <a:r>
              <a:rPr lang="en-US" sz="1800"/>
              <a:t>Squitieri, B. J., A. R. Wade, and I. L. Jirak, 2025b:On a modified definition of a derecho. Part II: An updated spatial climatology of derechos across the contiguous United States. </a:t>
            </a:r>
            <a:r>
              <a:rPr i="1" lang="en-US" sz="1800"/>
              <a:t>Bull. Amer. Meteor. Soc.</a:t>
            </a:r>
            <a:r>
              <a:rPr lang="en-US" sz="1800"/>
              <a:t>, X, X-X, </a:t>
            </a:r>
            <a:r>
              <a:rPr lang="en-US" sz="1800" u="sng">
                <a:solidFill>
                  <a:schemeClr val="hlink"/>
                </a:solidFill>
                <a:hlinkClick r:id="rId6"/>
              </a:rPr>
              <a:t>https://doi.org/10.1175/BAMS-D-24-0140.1</a:t>
            </a:r>
            <a:r>
              <a:rPr lang="en-US" sz="1800"/>
              <a:t>.</a:t>
            </a:r>
            <a:endParaRPr/>
          </a:p>
          <a:p>
            <a:pPr indent="-557541" lvl="1" marL="1219170" rtl="0" algn="l">
              <a:lnSpc>
                <a:spcPct val="100000"/>
              </a:lnSpc>
              <a:spcBef>
                <a:spcPts val="747"/>
              </a:spcBef>
              <a:spcAft>
                <a:spcPts val="0"/>
              </a:spcAft>
              <a:buSzPct val="183006"/>
              <a:buChar char="•"/>
            </a:pPr>
            <a:r>
              <a:rPr lang="en-US" sz="1800"/>
              <a:t>Corfidi, S. F., 2003: Cold pools and MCS propagation: Forecasting the motion of downwind-developing MCSs. </a:t>
            </a:r>
            <a:r>
              <a:rPr i="1" lang="en-US" sz="1800"/>
              <a:t>Wea. Forecasting</a:t>
            </a:r>
            <a:r>
              <a:rPr lang="en-US" sz="1800"/>
              <a:t>, </a:t>
            </a:r>
            <a:r>
              <a:rPr b="1" lang="en-US" sz="1800"/>
              <a:t>18</a:t>
            </a:r>
            <a:r>
              <a:rPr lang="en-US" sz="1800"/>
              <a:t>, 997–1017, https://doi.org/10.1175/1520-0434(2003)018%3C0997:CPAMPF%3E2.0.CO;2.</a:t>
            </a:r>
            <a:endParaRPr/>
          </a:p>
          <a:p>
            <a:pPr indent="-557541" lvl="1" marL="1219170" rtl="0" algn="l">
              <a:lnSpc>
                <a:spcPct val="100000"/>
              </a:lnSpc>
              <a:spcBef>
                <a:spcPts val="747"/>
              </a:spcBef>
              <a:spcAft>
                <a:spcPts val="0"/>
              </a:spcAft>
              <a:buSzPct val="183006"/>
              <a:buChar char="•"/>
            </a:pPr>
            <a:r>
              <a:rPr lang="en-US" sz="1800"/>
              <a:t>Corfidi, S. F., J. H. Merritt, and J. M. Fritsch, 1996: Predicting the movement of mesoscale convective complexes. </a:t>
            </a:r>
            <a:r>
              <a:rPr i="1" lang="en-US" sz="1800"/>
              <a:t>Wea. Forecasting</a:t>
            </a:r>
            <a:r>
              <a:rPr lang="en-US" sz="1800"/>
              <a:t>, </a:t>
            </a:r>
            <a:r>
              <a:rPr b="1" lang="en-US" sz="1800"/>
              <a:t>11</a:t>
            </a:r>
            <a:r>
              <a:rPr lang="en-US" sz="1800"/>
              <a:t>, 41–46, https://doi.org/10.1175/1520-0434(1996)011%3C0041:PTMOMC%3E2.0.CO;2.</a:t>
            </a:r>
            <a:endParaRPr sz="1800"/>
          </a:p>
          <a:p>
            <a:pPr indent="-364052" lvl="1" marL="1219170" rtl="0" algn="l">
              <a:lnSpc>
                <a:spcPct val="100000"/>
              </a:lnSpc>
              <a:spcBef>
                <a:spcPts val="747"/>
              </a:spcBef>
              <a:spcAft>
                <a:spcPts val="0"/>
              </a:spcAft>
              <a:buSzPct val="183006"/>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Defining Derechos</a:t>
            </a:r>
            <a:endParaRPr/>
          </a:p>
        </p:txBody>
      </p:sp>
      <p:sp>
        <p:nvSpPr>
          <p:cNvPr id="289" name="Google Shape;289;p5"/>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fontScale="85000" lnSpcReduction="20000"/>
          </a:bodyPr>
          <a:lstStyle/>
          <a:p>
            <a:pPr indent="-575719" lvl="0" marL="609585" marR="0" rtl="0" algn="l">
              <a:lnSpc>
                <a:spcPct val="100000"/>
              </a:lnSpc>
              <a:spcBef>
                <a:spcPts val="853"/>
              </a:spcBef>
              <a:spcAft>
                <a:spcPts val="0"/>
              </a:spcAft>
              <a:buClr>
                <a:schemeClr val="dk1"/>
              </a:buClr>
              <a:buSzPct val="88228"/>
              <a:buFont typeface="Arial"/>
              <a:buChar char="•"/>
            </a:pPr>
            <a:r>
              <a:rPr lang="en-US"/>
              <a:t>Johns and Hirt (1987) was the first to robustly study derechos, identifying progressive/serial derecho types in the process.</a:t>
            </a:r>
            <a:endParaRPr/>
          </a:p>
          <a:p>
            <a:pPr indent="0" lvl="0" marL="33866" rtl="0" algn="l">
              <a:lnSpc>
                <a:spcPct val="100000"/>
              </a:lnSpc>
              <a:spcBef>
                <a:spcPts val="853"/>
              </a:spcBef>
              <a:spcAft>
                <a:spcPts val="0"/>
              </a:spcAft>
              <a:buSzPct val="88228"/>
              <a:buNone/>
            </a:pPr>
            <a:r>
              <a:t/>
            </a:r>
            <a:endParaRPr/>
          </a:p>
          <a:p>
            <a:pPr indent="-575719" lvl="0" marL="609585" marR="0" rtl="0" algn="l">
              <a:lnSpc>
                <a:spcPct val="100000"/>
              </a:lnSpc>
              <a:spcBef>
                <a:spcPts val="853"/>
              </a:spcBef>
              <a:spcAft>
                <a:spcPts val="0"/>
              </a:spcAft>
              <a:buClr>
                <a:schemeClr val="dk1"/>
              </a:buClr>
              <a:buSzPct val="88228"/>
              <a:buFont typeface="Arial"/>
              <a:buChar char="•"/>
            </a:pPr>
            <a:r>
              <a:rPr lang="en-US"/>
              <a:t>Quantitative criteria were introduced to stratify between potent wind swaths and more ordinary severe wind events.</a:t>
            </a:r>
            <a:endParaRPr/>
          </a:p>
          <a:p>
            <a:pPr indent="-372518" lvl="0" marL="609585" marR="0" rtl="0" algn="l">
              <a:lnSpc>
                <a:spcPct val="100000"/>
              </a:lnSpc>
              <a:spcBef>
                <a:spcPts val="853"/>
              </a:spcBef>
              <a:spcAft>
                <a:spcPts val="0"/>
              </a:spcAft>
              <a:buClr>
                <a:schemeClr val="dk1"/>
              </a:buClr>
              <a:buSzPct val="88228"/>
              <a:buFont typeface="Arial"/>
              <a:buNone/>
            </a:pPr>
            <a:r>
              <a:t/>
            </a:r>
            <a:endParaRPr/>
          </a:p>
          <a:p>
            <a:pPr indent="-575719" lvl="0" marL="609585" marR="0" rtl="0" algn="l">
              <a:lnSpc>
                <a:spcPct val="100000"/>
              </a:lnSpc>
              <a:spcBef>
                <a:spcPts val="853"/>
              </a:spcBef>
              <a:spcAft>
                <a:spcPts val="0"/>
              </a:spcAft>
              <a:buClr>
                <a:schemeClr val="dk1"/>
              </a:buClr>
              <a:buSzPct val="88228"/>
              <a:buFont typeface="Arial"/>
              <a:buChar char="•"/>
            </a:pPr>
            <a:r>
              <a:rPr lang="en-US"/>
              <a:t>Defined derechos as “widespread windstorms originating from a singular MCS”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Defining Derechos</a:t>
            </a:r>
            <a:endParaRPr/>
          </a:p>
        </p:txBody>
      </p:sp>
      <p:sp>
        <p:nvSpPr>
          <p:cNvPr id="295" name="Google Shape;295;p6"/>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fontScale="92500" lnSpcReduction="20000"/>
          </a:bodyPr>
          <a:lstStyle/>
          <a:p>
            <a:pPr indent="-575719" lvl="0" marL="609585" marR="0" rtl="0" algn="l">
              <a:lnSpc>
                <a:spcPct val="100000"/>
              </a:lnSpc>
              <a:spcBef>
                <a:spcPts val="853"/>
              </a:spcBef>
              <a:spcAft>
                <a:spcPts val="0"/>
              </a:spcAft>
              <a:buClr>
                <a:schemeClr val="dk1"/>
              </a:buClr>
              <a:buSzPct val="104832"/>
              <a:buFont typeface="Arial"/>
              <a:buChar char="•"/>
            </a:pPr>
            <a:r>
              <a:rPr lang="en-US" sz="3300"/>
              <a:t>Corfidi et al. (2016) proposed a new derecho definition: </a:t>
            </a:r>
            <a:endParaRPr sz="3300"/>
          </a:p>
          <a:p>
            <a:pPr indent="-541853" lvl="1" marL="1219170" rtl="0" algn="l">
              <a:lnSpc>
                <a:spcPct val="100000"/>
              </a:lnSpc>
              <a:spcBef>
                <a:spcPts val="747"/>
              </a:spcBef>
              <a:spcAft>
                <a:spcPts val="0"/>
              </a:spcAft>
              <a:buSzPct val="137592"/>
              <a:buChar char="•"/>
            </a:pPr>
            <a:r>
              <a:rPr lang="en-US" sz="2200"/>
              <a:t>“A family of damaging downburst clusters associated with a forward-propagating, mesoscale convective system (MCS) that, during part of its existence, displays evidence of one or more sustained bow echoes with mesoscale vortices and/or rear-inflow jets.”</a:t>
            </a:r>
            <a:endParaRPr/>
          </a:p>
          <a:p>
            <a:pPr indent="-372518" lvl="0" marL="609585" marR="0" rtl="0" algn="l">
              <a:lnSpc>
                <a:spcPct val="100000"/>
              </a:lnSpc>
              <a:spcBef>
                <a:spcPts val="853"/>
              </a:spcBef>
              <a:spcAft>
                <a:spcPts val="0"/>
              </a:spcAft>
              <a:buClr>
                <a:schemeClr val="dk1"/>
              </a:buClr>
              <a:buSzPct val="81074"/>
              <a:buFont typeface="Arial"/>
              <a:buNone/>
            </a:pPr>
            <a:r>
              <a:t/>
            </a:r>
            <a:endParaRPr/>
          </a:p>
          <a:p>
            <a:pPr indent="-575719" lvl="0" marL="609585" marR="0" rtl="0" algn="l">
              <a:lnSpc>
                <a:spcPct val="100000"/>
              </a:lnSpc>
              <a:spcBef>
                <a:spcPts val="853"/>
              </a:spcBef>
              <a:spcAft>
                <a:spcPts val="0"/>
              </a:spcAft>
              <a:buClr>
                <a:schemeClr val="dk1"/>
              </a:buClr>
              <a:buSzPct val="115315"/>
              <a:buFont typeface="Arial"/>
              <a:buChar char="•"/>
            </a:pPr>
            <a:r>
              <a:rPr lang="en-US" sz="3000"/>
              <a:t>The proposed definition would exclude serial squall line events, which were hypothesized to be driven primarily be downward momentum transport of the synoptic flow aloft.</a:t>
            </a:r>
            <a:endParaRPr/>
          </a:p>
          <a:p>
            <a:pPr indent="-372518" lvl="0" marL="609585" marR="0" rtl="0" algn="l">
              <a:lnSpc>
                <a:spcPct val="100000"/>
              </a:lnSpc>
              <a:spcBef>
                <a:spcPts val="853"/>
              </a:spcBef>
              <a:spcAft>
                <a:spcPts val="0"/>
              </a:spcAft>
              <a:buClr>
                <a:schemeClr val="dk1"/>
              </a:buClr>
              <a:buSzPct val="115315"/>
              <a:buFont typeface="Arial"/>
              <a:buNone/>
            </a:pPr>
            <a:r>
              <a:t/>
            </a:r>
            <a:endParaRPr sz="3000"/>
          </a:p>
          <a:p>
            <a:pPr indent="-575719" lvl="0" marL="609585" marR="0" rtl="0" algn="l">
              <a:lnSpc>
                <a:spcPct val="100000"/>
              </a:lnSpc>
              <a:spcBef>
                <a:spcPts val="853"/>
              </a:spcBef>
              <a:spcAft>
                <a:spcPts val="0"/>
              </a:spcAft>
              <a:buClr>
                <a:schemeClr val="dk1"/>
              </a:buClr>
              <a:buSzPct val="115315"/>
              <a:buFont typeface="Arial"/>
              <a:buChar char="•"/>
            </a:pPr>
            <a:r>
              <a:rPr lang="en-US" sz="3000"/>
              <a:t>The purpose of this definition modification was to associate the phrase ‘derecho’ to a phenomenological occurrence.</a:t>
            </a:r>
            <a:endParaRPr/>
          </a:p>
          <a:p>
            <a:pPr indent="-541853" lvl="1" marL="1219170" rtl="0" algn="l">
              <a:lnSpc>
                <a:spcPct val="100000"/>
              </a:lnSpc>
              <a:spcBef>
                <a:spcPts val="747"/>
              </a:spcBef>
              <a:spcAft>
                <a:spcPts val="0"/>
              </a:spcAft>
              <a:buSzPct val="137592"/>
              <a:buChar char="•"/>
            </a:pPr>
            <a:r>
              <a:rPr lang="en-US" sz="2200"/>
              <a:t>A phenomena is a unique observation, driven by a specific cause, that is recurrent in nature.</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7"/>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Derecho Classification</a:t>
            </a:r>
            <a:endParaRPr/>
          </a:p>
        </p:txBody>
      </p:sp>
      <p:sp>
        <p:nvSpPr>
          <p:cNvPr id="301" name="Google Shape;301;p7"/>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a:bodyPr>
          <a:lstStyle/>
          <a:p>
            <a:pPr indent="-575719" lvl="0" marL="609585" marR="0" rtl="0" algn="l">
              <a:lnSpc>
                <a:spcPct val="100000"/>
              </a:lnSpc>
              <a:spcBef>
                <a:spcPts val="853"/>
              </a:spcBef>
              <a:spcAft>
                <a:spcPts val="0"/>
              </a:spcAft>
              <a:buClr>
                <a:schemeClr val="dk1"/>
              </a:buClr>
              <a:buSzPts val="3200"/>
              <a:buFont typeface="Arial"/>
              <a:buChar char="•"/>
            </a:pPr>
            <a:r>
              <a:rPr lang="en-US"/>
              <a:t>What are the quantitative criteria that a wind swath must meet to be classified as a derecho?</a:t>
            </a:r>
            <a:endParaRPr/>
          </a:p>
          <a:p>
            <a:pPr indent="-372518" lvl="0" marL="609585" marR="0" rtl="0" algn="l">
              <a:lnSpc>
                <a:spcPct val="100000"/>
              </a:lnSpc>
              <a:spcBef>
                <a:spcPts val="853"/>
              </a:spcBef>
              <a:spcAft>
                <a:spcPts val="0"/>
              </a:spcAft>
              <a:buClr>
                <a:schemeClr val="dk1"/>
              </a:buClr>
              <a:buSzPts val="3200"/>
              <a:buFont typeface="Arial"/>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8"/>
          <p:cNvGraphicFramePr/>
          <p:nvPr/>
        </p:nvGraphicFramePr>
        <p:xfrm>
          <a:off x="0" y="0"/>
          <a:ext cx="3000000" cy="3000000"/>
        </p:xfrm>
        <a:graphic>
          <a:graphicData uri="http://schemas.openxmlformats.org/drawingml/2006/table">
            <a:tbl>
              <a:tblPr bandRow="1" firstCol="1" firstRow="1">
                <a:noFill/>
                <a:tableStyleId>{5E61C1CE-0FB7-4CB4-9579-A0C4ADBB7481}</a:tableStyleId>
              </a:tblPr>
              <a:tblGrid>
                <a:gridCol w="526775"/>
                <a:gridCol w="3597975"/>
                <a:gridCol w="1918250"/>
                <a:gridCol w="2057400"/>
                <a:gridCol w="2216500"/>
                <a:gridCol w="1875100"/>
              </a:tblGrid>
              <a:tr h="367750">
                <a:tc>
                  <a:txBody>
                    <a:bodyPr/>
                    <a:lstStyle/>
                    <a:p>
                      <a:pPr indent="0" lvl="0" marL="0" marR="0" rtl="0" algn="ctr">
                        <a:lnSpc>
                          <a:spcPct val="107000"/>
                        </a:lnSpc>
                        <a:spcBef>
                          <a:spcPts val="0"/>
                        </a:spcBef>
                        <a:spcAft>
                          <a:spcPts val="0"/>
                        </a:spcAft>
                        <a:buNone/>
                      </a:pPr>
                      <a:r>
                        <a:rPr lang="en-US" sz="1400" u="none" cap="none" strike="noStrike"/>
                        <a:t> </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Johns and Hirt (1987) </a:t>
                      </a:r>
                      <a:endParaRPr sz="1400" u="none" cap="none" strike="noStrike"/>
                    </a:p>
                    <a:p>
                      <a:pPr indent="0" lvl="0" marL="0" marR="0" rtl="0" algn="ctr">
                        <a:lnSpc>
                          <a:spcPct val="107000"/>
                        </a:lnSpc>
                        <a:spcBef>
                          <a:spcPts val="0"/>
                        </a:spcBef>
                        <a:spcAft>
                          <a:spcPts val="0"/>
                        </a:spcAft>
                        <a:buNone/>
                      </a:pPr>
                      <a:r>
                        <a:rPr lang="en-US" sz="1400" u="none" cap="none" strike="noStrike"/>
                        <a:t>JH87</a:t>
                      </a:r>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Bentley and Mote (1998)</a:t>
                      </a:r>
                      <a:endParaRPr/>
                    </a:p>
                    <a:p>
                      <a:pPr indent="0" lvl="0" marL="0" marR="0" rtl="0" algn="ctr">
                        <a:lnSpc>
                          <a:spcPct val="107000"/>
                        </a:lnSpc>
                        <a:spcBef>
                          <a:spcPts val="0"/>
                        </a:spcBef>
                        <a:spcAft>
                          <a:spcPts val="0"/>
                        </a:spcAft>
                        <a:buNone/>
                      </a:pPr>
                      <a:r>
                        <a:rPr lang="en-US" sz="1400" u="none" cap="none" strike="noStrike"/>
                        <a:t>BM98 </a:t>
                      </a:r>
                      <a:endParaRPr sz="1400" u="none" cap="none" strike="noStrike"/>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Bentley and Sparks (2003)  </a:t>
                      </a:r>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Coniglio and Stensrud (2004)</a:t>
                      </a:r>
                      <a:endParaRPr/>
                    </a:p>
                    <a:p>
                      <a:pPr indent="0" lvl="0" marL="0" marR="0" rtl="0" algn="ctr">
                        <a:lnSpc>
                          <a:spcPct val="107000"/>
                        </a:lnSpc>
                        <a:spcBef>
                          <a:spcPts val="0"/>
                        </a:spcBef>
                        <a:spcAft>
                          <a:spcPts val="0"/>
                        </a:spcAft>
                        <a:buNone/>
                      </a:pPr>
                      <a:r>
                        <a:rPr lang="en-US" sz="1400" u="none" cap="none" strike="noStrike"/>
                        <a:t>CS04  </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Corfidi et al. (2016)</a:t>
                      </a:r>
                      <a:endParaRPr/>
                    </a:p>
                    <a:p>
                      <a:pPr indent="0" lvl="0" marL="0" marR="0" rtl="0" algn="ctr">
                        <a:lnSpc>
                          <a:spcPct val="107000"/>
                        </a:lnSpc>
                        <a:spcBef>
                          <a:spcPts val="0"/>
                        </a:spcBef>
                        <a:spcAft>
                          <a:spcPts val="0"/>
                        </a:spcAft>
                        <a:buNone/>
                      </a:pPr>
                      <a:r>
                        <a:rPr lang="en-US" sz="1400" u="none" cap="none" strike="noStrike">
                          <a:latin typeface="Calibri"/>
                          <a:ea typeface="Calibri"/>
                          <a:cs typeface="Calibri"/>
                          <a:sym typeface="Calibri"/>
                        </a:rPr>
                        <a:t>C16</a:t>
                      </a:r>
                      <a:endParaRPr sz="1400" u="none" cap="none" strike="noStrike">
                        <a:latin typeface="Calibri"/>
                        <a:ea typeface="Calibri"/>
                        <a:cs typeface="Calibri"/>
                        <a:sym typeface="Calibri"/>
                      </a:endParaRPr>
                    </a:p>
                  </a:txBody>
                  <a:tcPr marT="0" marB="0" marR="14675" marL="14675"/>
                </a:tc>
              </a:tr>
              <a:tr h="215225">
                <a:tc>
                  <a:txBody>
                    <a:bodyPr/>
                    <a:lstStyle/>
                    <a:p>
                      <a:pPr indent="0" lvl="0" marL="0" marR="0" rtl="0" algn="ctr">
                        <a:lnSpc>
                          <a:spcPct val="107000"/>
                        </a:lnSpc>
                        <a:spcBef>
                          <a:spcPts val="0"/>
                        </a:spcBef>
                        <a:spcAft>
                          <a:spcPts val="0"/>
                        </a:spcAft>
                        <a:buNone/>
                      </a:pPr>
                      <a:r>
                        <a:rPr lang="en-US" sz="1600" u="none" cap="none" strike="noStrike"/>
                        <a:t>Years</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1980-1983</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1986-1995</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1986-2000</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1986-2001</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2010-2014</a:t>
                      </a:r>
                      <a:endParaRPr sz="1600" u="none" cap="none" strike="noStrike">
                        <a:latin typeface="Calibri"/>
                        <a:ea typeface="Calibri"/>
                        <a:cs typeface="Calibri"/>
                        <a:sym typeface="Calibri"/>
                      </a:endParaRPr>
                    </a:p>
                  </a:txBody>
                  <a:tcPr marT="0" marB="0" marR="14675" marL="14675"/>
                </a:tc>
              </a:tr>
              <a:tr h="215225">
                <a:tc>
                  <a:txBody>
                    <a:bodyPr/>
                    <a:lstStyle/>
                    <a:p>
                      <a:pPr indent="0" lvl="0" marL="0" marR="0" rtl="0" algn="ctr">
                        <a:lnSpc>
                          <a:spcPct val="107000"/>
                        </a:lnSpc>
                        <a:spcBef>
                          <a:spcPts val="0"/>
                        </a:spcBef>
                        <a:spcAft>
                          <a:spcPts val="0"/>
                        </a:spcAft>
                        <a:buNone/>
                      </a:pPr>
                      <a:r>
                        <a:rPr lang="en-US" sz="1600" u="none" cap="none" strike="noStrike"/>
                        <a:t>N</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70</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112</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230</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244</a:t>
                      </a:r>
                      <a:endParaRPr sz="16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600" u="none" cap="none" strike="noStrike"/>
                        <a:t>365 (25)</a:t>
                      </a:r>
                      <a:endParaRPr sz="1600" u="none" cap="none" strike="noStrike">
                        <a:latin typeface="Calibri"/>
                        <a:ea typeface="Calibri"/>
                        <a:cs typeface="Calibri"/>
                        <a:sym typeface="Calibri"/>
                      </a:endParaRPr>
                    </a:p>
                  </a:txBody>
                  <a:tcPr marT="0" marB="0" marR="14675" marL="14675"/>
                </a:tc>
              </a:tr>
              <a:tr h="377600">
                <a:tc>
                  <a:txBody>
                    <a:bodyPr/>
                    <a:lstStyle/>
                    <a:p>
                      <a:pPr indent="0" lvl="0" marL="0" marR="0" rtl="0" algn="ctr">
                        <a:lnSpc>
                          <a:spcPct val="107000"/>
                        </a:lnSpc>
                        <a:spcBef>
                          <a:spcPts val="0"/>
                        </a:spcBef>
                        <a:spcAft>
                          <a:spcPts val="0"/>
                        </a:spcAft>
                        <a:buNone/>
                      </a:pPr>
                      <a:r>
                        <a:rPr lang="en-US" sz="1200" u="none" cap="none" strike="noStrike"/>
                        <a:t>Type</a:t>
                      </a:r>
                      <a:endParaRPr sz="12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Progressive</a:t>
                      </a:r>
                      <a:endParaRPr/>
                    </a:p>
                    <a:p>
                      <a:pPr indent="0" lvl="0" marL="0" marR="0" rtl="0" algn="ctr">
                        <a:lnSpc>
                          <a:spcPct val="107000"/>
                        </a:lnSpc>
                        <a:spcBef>
                          <a:spcPts val="0"/>
                        </a:spcBef>
                        <a:spcAft>
                          <a:spcPts val="0"/>
                        </a:spcAft>
                        <a:buNone/>
                      </a:pPr>
                      <a:r>
                        <a:rPr lang="en-US" sz="1400" u="none" cap="none" strike="noStrike"/>
                        <a:t>Serial</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Progressive </a:t>
                      </a:r>
                      <a:endParaRPr/>
                    </a:p>
                    <a:p>
                      <a:pPr indent="0" lvl="0" marL="0" marR="0" rtl="0" algn="ctr">
                        <a:lnSpc>
                          <a:spcPct val="107000"/>
                        </a:lnSpc>
                        <a:spcBef>
                          <a:spcPts val="0"/>
                        </a:spcBef>
                        <a:spcAft>
                          <a:spcPts val="0"/>
                        </a:spcAft>
                        <a:buNone/>
                      </a:pPr>
                      <a:r>
                        <a:rPr lang="en-US" sz="1400" u="none" cap="none" strike="noStrike"/>
                        <a:t>Serial</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Progressive Serial</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Progressive </a:t>
                      </a:r>
                      <a:endParaRPr/>
                    </a:p>
                    <a:p>
                      <a:pPr indent="0" lvl="0" marL="0" marR="0" rtl="0" algn="ctr">
                        <a:lnSpc>
                          <a:spcPct val="107000"/>
                        </a:lnSpc>
                        <a:spcBef>
                          <a:spcPts val="0"/>
                        </a:spcBef>
                        <a:spcAft>
                          <a:spcPts val="0"/>
                        </a:spcAft>
                        <a:buNone/>
                      </a:pPr>
                      <a:r>
                        <a:rPr lang="en-US" sz="1400" u="none" cap="none" strike="noStrike"/>
                        <a:t>Serial</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Progressive</a:t>
                      </a:r>
                      <a:endParaRPr sz="1400" u="none" cap="none" strike="noStrike">
                        <a:latin typeface="Calibri"/>
                        <a:ea typeface="Calibri"/>
                        <a:cs typeface="Calibri"/>
                        <a:sym typeface="Calibri"/>
                      </a:endParaRPr>
                    </a:p>
                  </a:txBody>
                  <a:tcPr marT="0" marB="0" marR="14675" marL="14675"/>
                </a:tc>
              </a:tr>
              <a:tr h="1149825">
                <a:tc>
                  <a:txBody>
                    <a:bodyPr/>
                    <a:lstStyle/>
                    <a:p>
                      <a:pPr indent="0" lvl="0" marL="0" marR="0" rtl="0" algn="ctr">
                        <a:lnSpc>
                          <a:spcPct val="107000"/>
                        </a:lnSpc>
                        <a:spcBef>
                          <a:spcPts val="0"/>
                        </a:spcBef>
                        <a:spcAft>
                          <a:spcPts val="0"/>
                        </a:spcAft>
                        <a:buNone/>
                      </a:pPr>
                      <a:r>
                        <a:rPr lang="en-US" sz="1200" u="none" cap="none" strike="noStrike"/>
                        <a:t>1</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There must be a concentrated area of convective wind gusts exceeding 26 m s</a:t>
                      </a:r>
                      <a:r>
                        <a:rPr baseline="30000" lang="en-US" sz="1400" u="none" cap="none" strike="noStrike"/>
                        <a:t>-1</a:t>
                      </a:r>
                      <a:r>
                        <a:rPr lang="en-US" sz="1400" u="none" cap="none" strike="noStrike"/>
                        <a:t> with a major axis path length of at least 400 km.</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Like JH87, but for a path length of 650 km (N = 25 cases that met this length criteria).</a:t>
                      </a:r>
                      <a:endParaRPr sz="1400" u="none" cap="none" strike="noStrike">
                        <a:latin typeface="Calibri"/>
                        <a:ea typeface="Calibri"/>
                        <a:cs typeface="Calibri"/>
                        <a:sym typeface="Calibri"/>
                      </a:endParaRPr>
                    </a:p>
                  </a:txBody>
                  <a:tcPr marT="0" marB="0" marR="14675" marL="14675"/>
                </a:tc>
              </a:tr>
              <a:tr h="1149825">
                <a:tc>
                  <a:txBody>
                    <a:bodyPr/>
                    <a:lstStyle/>
                    <a:p>
                      <a:pPr indent="0" lvl="0" marL="0" marR="0" rtl="0" algn="ctr">
                        <a:lnSpc>
                          <a:spcPct val="107000"/>
                        </a:lnSpc>
                        <a:spcBef>
                          <a:spcPts val="0"/>
                        </a:spcBef>
                        <a:spcAft>
                          <a:spcPts val="0"/>
                        </a:spcAft>
                        <a:buNone/>
                      </a:pPr>
                      <a:r>
                        <a:rPr lang="en-US" sz="1200" u="none" cap="none" strike="noStrike"/>
                        <a:t>2</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There must be at least 3 reports (separated by 64 km) of F1 damage or 33+ m s</a:t>
                      </a:r>
                      <a:r>
                        <a:rPr baseline="30000" lang="en-US" sz="1400" u="none" cap="none" strike="noStrike"/>
                        <a:t>-1</a:t>
                      </a:r>
                      <a:r>
                        <a:rPr lang="en-US" sz="1400" u="none" cap="none" strike="noStrike"/>
                        <a:t> wind gusts during the MCS stage.</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Not Used</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BM98</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Low end: BM98</a:t>
                      </a:r>
                      <a:endParaRPr/>
                    </a:p>
                    <a:p>
                      <a:pPr indent="0" lvl="0" marL="0" marR="0" rtl="0" algn="l">
                        <a:lnSpc>
                          <a:spcPct val="107000"/>
                        </a:lnSpc>
                        <a:spcBef>
                          <a:spcPts val="0"/>
                        </a:spcBef>
                        <a:spcAft>
                          <a:spcPts val="0"/>
                        </a:spcAft>
                        <a:buNone/>
                      </a:pPr>
                      <a:r>
                        <a:rPr lang="en-US" sz="1400" u="none" cap="none" strike="noStrike"/>
                        <a:t>Moderate: JH87</a:t>
                      </a:r>
                      <a:endParaRPr/>
                    </a:p>
                    <a:p>
                      <a:pPr indent="0" lvl="0" marL="0" marR="0" rtl="0" algn="l">
                        <a:lnSpc>
                          <a:spcPct val="107000"/>
                        </a:lnSpc>
                        <a:spcBef>
                          <a:spcPts val="0"/>
                        </a:spcBef>
                        <a:spcAft>
                          <a:spcPts val="0"/>
                        </a:spcAft>
                        <a:buNone/>
                      </a:pPr>
                      <a:r>
                        <a:rPr lang="en-US" sz="1400" u="none" cap="none" strike="noStrike"/>
                        <a:t>High end: Like JH87, but 3 reports must exceed 38 m s</a:t>
                      </a:r>
                      <a:r>
                        <a:rPr baseline="30000" lang="en-US" sz="1400" u="none" cap="none" strike="noStrike"/>
                        <a:t>-1</a:t>
                      </a:r>
                      <a:r>
                        <a:rPr lang="en-US" sz="1400" u="none" cap="none" strike="noStrike"/>
                        <a:t>, with 2 occurring at MCS stage.</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BM98</a:t>
                      </a:r>
                      <a:endParaRPr sz="1400" u="none" cap="none" strike="noStrike">
                        <a:latin typeface="Calibri"/>
                        <a:ea typeface="Calibri"/>
                        <a:cs typeface="Calibri"/>
                        <a:sym typeface="Calibri"/>
                      </a:endParaRPr>
                    </a:p>
                  </a:txBody>
                  <a:tcPr marT="0" marB="0" marR="14675" marL="14675"/>
                </a:tc>
              </a:tr>
              <a:tr h="724500">
                <a:tc>
                  <a:txBody>
                    <a:bodyPr/>
                    <a:lstStyle/>
                    <a:p>
                      <a:pPr indent="0" lvl="0" marL="0" marR="0" rtl="0" algn="ctr">
                        <a:lnSpc>
                          <a:spcPct val="107000"/>
                        </a:lnSpc>
                        <a:spcBef>
                          <a:spcPts val="0"/>
                        </a:spcBef>
                        <a:spcAft>
                          <a:spcPts val="0"/>
                        </a:spcAft>
                        <a:buNone/>
                      </a:pPr>
                      <a:r>
                        <a:rPr lang="en-US" sz="1200" u="none" cap="none" strike="noStrike"/>
                        <a:t>3</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No more than 3 h can elapse between successive reports.</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No more than 2 h can elapse between successive reports.</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BM98</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Like JH87, but for 2.5 h.</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No more than 1 h elapsed between successive reports.</a:t>
                      </a:r>
                      <a:endParaRPr sz="1400" u="none" cap="none" strike="noStrike">
                        <a:latin typeface="Calibri"/>
                        <a:ea typeface="Calibri"/>
                        <a:cs typeface="Calibri"/>
                        <a:sym typeface="Calibri"/>
                      </a:endParaRPr>
                    </a:p>
                  </a:txBody>
                  <a:tcPr marT="0" marB="0" marR="14675" marL="14675"/>
                </a:tc>
              </a:tr>
              <a:tr h="570650">
                <a:tc>
                  <a:txBody>
                    <a:bodyPr/>
                    <a:lstStyle/>
                    <a:p>
                      <a:pPr indent="0" lvl="0" marL="0" marR="0" rtl="0" algn="ctr">
                        <a:lnSpc>
                          <a:spcPct val="107000"/>
                        </a:lnSpc>
                        <a:spcBef>
                          <a:spcPts val="0"/>
                        </a:spcBef>
                        <a:spcAft>
                          <a:spcPts val="0"/>
                        </a:spcAft>
                        <a:buNone/>
                      </a:pPr>
                      <a:r>
                        <a:rPr lang="en-US" sz="1200" u="none" cap="none" strike="noStrike"/>
                        <a:t>4</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Wind reports must have chronological progression.</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r>
              <a:tr h="956775">
                <a:tc>
                  <a:txBody>
                    <a:bodyPr/>
                    <a:lstStyle/>
                    <a:p>
                      <a:pPr indent="0" lvl="0" marL="0" marR="0" rtl="0" algn="ctr">
                        <a:lnSpc>
                          <a:spcPct val="107000"/>
                        </a:lnSpc>
                        <a:spcBef>
                          <a:spcPts val="0"/>
                        </a:spcBef>
                        <a:spcAft>
                          <a:spcPts val="0"/>
                        </a:spcAft>
                        <a:buNone/>
                      </a:pPr>
                      <a:r>
                        <a:rPr lang="en-US" sz="1200" u="none" cap="none" strike="noStrike"/>
                        <a:t>5</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The associated MCS must have spatial or temporal continuity in</a:t>
                      </a:r>
                      <a:r>
                        <a:rPr lang="en-US" sz="1200" u="none" cap="none" strike="noStrike"/>
                        <a:t> </a:t>
                      </a:r>
                      <a:r>
                        <a:rPr lang="en-US" sz="1400" u="none" cap="none" strike="noStrike"/>
                        <a:t>surface pressure or wind fields.</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Continuity confirmed when no more than 2º lat/lon separation occurs between reports.</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BM98</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Like BM98, but no more than 200 km allowed between any reports in the swath.</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Like CS04, but no more than 100 km allowed between any reports in the swath.</a:t>
                      </a:r>
                      <a:endParaRPr sz="1400" u="none" cap="none" strike="noStrike">
                        <a:latin typeface="Calibri"/>
                        <a:ea typeface="Calibri"/>
                        <a:cs typeface="Calibri"/>
                        <a:sym typeface="Calibri"/>
                      </a:endParaRPr>
                    </a:p>
                  </a:txBody>
                  <a:tcPr marT="0" marB="0" marR="14675" marL="14675"/>
                </a:tc>
              </a:tr>
              <a:tr h="763725">
                <a:tc>
                  <a:txBody>
                    <a:bodyPr/>
                    <a:lstStyle/>
                    <a:p>
                      <a:pPr indent="0" lvl="0" marL="0" marR="0" rtl="0" algn="ctr">
                        <a:lnSpc>
                          <a:spcPct val="107000"/>
                        </a:lnSpc>
                        <a:spcBef>
                          <a:spcPts val="0"/>
                        </a:spcBef>
                        <a:spcAft>
                          <a:spcPts val="0"/>
                        </a:spcAft>
                        <a:buNone/>
                      </a:pPr>
                      <a:r>
                        <a:rPr lang="en-US" sz="1200" u="none" cap="none" strike="noStrike"/>
                        <a:t>6</a:t>
                      </a:r>
                      <a:endParaRPr sz="12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All damage swaths must accompany the same MCS based on radar data.</a:t>
                      </a:r>
                      <a:endParaRPr sz="1400" u="none" cap="none" strike="noStrike">
                        <a:latin typeface="Calibri"/>
                        <a:ea typeface="Calibri"/>
                        <a:cs typeface="Calibri"/>
                        <a:sym typeface="Calibri"/>
                      </a:endParaRPr>
                    </a:p>
                  </a:txBody>
                  <a:tcPr marT="0" marB="0" marR="14675" marL="14675"/>
                </a:tc>
                <a:tc>
                  <a:txBody>
                    <a:bodyPr/>
                    <a:lstStyle/>
                    <a:p>
                      <a:pPr indent="0" lvl="0" marL="0" marR="0" rtl="0" algn="l">
                        <a:lnSpc>
                          <a:spcPct val="107000"/>
                        </a:lnSpc>
                        <a:spcBef>
                          <a:spcPts val="0"/>
                        </a:spcBef>
                        <a:spcAft>
                          <a:spcPts val="0"/>
                        </a:spcAft>
                        <a:buNone/>
                      </a:pPr>
                      <a:r>
                        <a:rPr lang="en-US" sz="1400" u="none" cap="none" strike="noStrike"/>
                        <a:t>MCS confirmed by temporally mapping wind reports without radar data.</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BM98</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c>
                  <a:txBody>
                    <a:bodyPr/>
                    <a:lstStyle/>
                    <a:p>
                      <a:pPr indent="0" lvl="0" marL="0" marR="0" rtl="0" algn="ctr">
                        <a:lnSpc>
                          <a:spcPct val="107000"/>
                        </a:lnSpc>
                        <a:spcBef>
                          <a:spcPts val="0"/>
                        </a:spcBef>
                        <a:spcAft>
                          <a:spcPts val="0"/>
                        </a:spcAft>
                        <a:buNone/>
                      </a:pPr>
                      <a:r>
                        <a:rPr lang="en-US" sz="1400" u="none" cap="none" strike="noStrike"/>
                        <a:t>As in JH87</a:t>
                      </a:r>
                      <a:endParaRPr sz="1400" u="none" cap="none" strike="noStrike">
                        <a:latin typeface="Calibri"/>
                        <a:ea typeface="Calibri"/>
                        <a:cs typeface="Calibri"/>
                        <a:sym typeface="Calibri"/>
                      </a:endParaRPr>
                    </a:p>
                  </a:txBody>
                  <a:tcPr marT="0" marB="0" marR="14675" marL="1467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9"/>
          <p:cNvSpPr txBox="1"/>
          <p:nvPr>
            <p:ph type="title"/>
          </p:nvPr>
        </p:nvSpPr>
        <p:spPr>
          <a:xfrm>
            <a:off x="304800" y="272595"/>
            <a:ext cx="11480800" cy="716000"/>
          </a:xfrm>
          <a:prstGeom prst="rect">
            <a:avLst/>
          </a:prstGeom>
          <a:noFill/>
          <a:ln>
            <a:noFill/>
          </a:ln>
        </p:spPr>
        <p:txBody>
          <a:bodyPr anchorCtr="0" anchor="b" bIns="91425" lIns="91425" spcFirstLastPara="1" rIns="91425" wrap="square" tIns="91425">
            <a:normAutofit fontScale="90000"/>
          </a:bodyPr>
          <a:lstStyle/>
          <a:p>
            <a:pPr indent="0" lvl="0" marL="0" marR="0" rtl="0" algn="ctr">
              <a:lnSpc>
                <a:spcPct val="100000"/>
              </a:lnSpc>
              <a:spcBef>
                <a:spcPts val="0"/>
              </a:spcBef>
              <a:spcAft>
                <a:spcPts val="0"/>
              </a:spcAft>
              <a:buClr>
                <a:schemeClr val="dk1"/>
              </a:buClr>
              <a:buSzPct val="74074"/>
              <a:buFont typeface="Calibri"/>
              <a:buNone/>
            </a:pPr>
            <a:r>
              <a:rPr lang="en-US"/>
              <a:t>Focusing the Derecho Definition</a:t>
            </a:r>
            <a:endParaRPr/>
          </a:p>
        </p:txBody>
      </p:sp>
      <p:sp>
        <p:nvSpPr>
          <p:cNvPr id="312" name="Google Shape;312;p9"/>
          <p:cNvSpPr txBox="1"/>
          <p:nvPr>
            <p:ph idx="1" type="body"/>
          </p:nvPr>
        </p:nvSpPr>
        <p:spPr>
          <a:xfrm>
            <a:off x="304800" y="1295400"/>
            <a:ext cx="11480800" cy="5167200"/>
          </a:xfrm>
          <a:prstGeom prst="rect">
            <a:avLst/>
          </a:prstGeom>
          <a:noFill/>
          <a:ln>
            <a:noFill/>
          </a:ln>
        </p:spPr>
        <p:txBody>
          <a:bodyPr anchorCtr="0" anchor="t" bIns="91425" lIns="91425" spcFirstLastPara="1" rIns="91425" wrap="square" tIns="91425">
            <a:normAutofit fontScale="70000" lnSpcReduction="20000"/>
          </a:bodyPr>
          <a:lstStyle/>
          <a:p>
            <a:pPr indent="-575719" lvl="0" marL="609585" marR="0" rtl="0" algn="l">
              <a:lnSpc>
                <a:spcPct val="100000"/>
              </a:lnSpc>
              <a:spcBef>
                <a:spcPts val="853"/>
              </a:spcBef>
              <a:spcAft>
                <a:spcPts val="0"/>
              </a:spcAft>
              <a:buClr>
                <a:schemeClr val="dk1"/>
              </a:buClr>
              <a:buSzPct val="107134"/>
              <a:buFont typeface="Arial"/>
              <a:buChar char="•"/>
            </a:pPr>
            <a:r>
              <a:rPr lang="en-US"/>
              <a:t>Varying quantitative criteria classifying derechos introduces sensitivity to spatial climatology and overall annual frequency</a:t>
            </a:r>
            <a:endParaRPr/>
          </a:p>
          <a:p>
            <a:pPr indent="-372518" lvl="0" marL="609585" marR="0" rtl="0" algn="l">
              <a:lnSpc>
                <a:spcPct val="100000"/>
              </a:lnSpc>
              <a:spcBef>
                <a:spcPts val="853"/>
              </a:spcBef>
              <a:spcAft>
                <a:spcPts val="0"/>
              </a:spcAft>
              <a:buClr>
                <a:schemeClr val="dk1"/>
              </a:buClr>
              <a:buSzPct val="107134"/>
              <a:buFont typeface="Arial"/>
              <a:buNone/>
            </a:pPr>
            <a:r>
              <a:t/>
            </a:r>
            <a:endParaRPr/>
          </a:p>
          <a:p>
            <a:pPr indent="-575719" lvl="0" marL="609585" marR="0" rtl="0" algn="l">
              <a:lnSpc>
                <a:spcPct val="100000"/>
              </a:lnSpc>
              <a:spcBef>
                <a:spcPts val="853"/>
              </a:spcBef>
              <a:spcAft>
                <a:spcPts val="0"/>
              </a:spcAft>
              <a:buClr>
                <a:schemeClr val="dk1"/>
              </a:buClr>
              <a:buSzPct val="107134"/>
              <a:buFont typeface="Arial"/>
              <a:buChar char="•"/>
            </a:pPr>
            <a:r>
              <a:rPr lang="en-US"/>
              <a:t>Previous derecho studies evaluated events over smaller periods of time, which can also influence climatology results</a:t>
            </a:r>
            <a:endParaRPr/>
          </a:p>
          <a:p>
            <a:pPr indent="-372518" lvl="0" marL="609585" marR="0" rtl="0" algn="l">
              <a:lnSpc>
                <a:spcPct val="100000"/>
              </a:lnSpc>
              <a:spcBef>
                <a:spcPts val="853"/>
              </a:spcBef>
              <a:spcAft>
                <a:spcPts val="0"/>
              </a:spcAft>
              <a:buClr>
                <a:schemeClr val="dk1"/>
              </a:buClr>
              <a:buSzPct val="107134"/>
              <a:buFont typeface="Arial"/>
              <a:buNone/>
            </a:pPr>
            <a:r>
              <a:t/>
            </a:r>
            <a:endParaRPr/>
          </a:p>
          <a:p>
            <a:pPr indent="-575719" lvl="0" marL="609585" marR="0" rtl="0" algn="l">
              <a:lnSpc>
                <a:spcPct val="100000"/>
              </a:lnSpc>
              <a:spcBef>
                <a:spcPts val="853"/>
              </a:spcBef>
              <a:spcAft>
                <a:spcPts val="0"/>
              </a:spcAft>
              <a:buClr>
                <a:schemeClr val="dk1"/>
              </a:buClr>
              <a:buSzPct val="107134"/>
              <a:buFont typeface="Arial"/>
              <a:buChar char="•"/>
            </a:pPr>
            <a:r>
              <a:rPr lang="en-US"/>
              <a:t>A need arises for a more consistently applied definition and associated quantitative criteria to better understand the mechanisms and ambient environments supporting the most intense, destructive wind swaths. Can also derive a more accurate spatial climatology.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2023-04-09T22:46:25Z</dcterms:created>
  <dc:creator>Brian Squitieri</dc:creator>
</cp:coreProperties>
</file>